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81" r:id="rId5"/>
    <p:sldId id="261" r:id="rId6"/>
    <p:sldId id="286" r:id="rId7"/>
    <p:sldId id="260" r:id="rId8"/>
    <p:sldId id="262" r:id="rId9"/>
    <p:sldId id="263" r:id="rId10"/>
    <p:sldId id="268" r:id="rId11"/>
    <p:sldId id="266" r:id="rId12"/>
    <p:sldId id="284" r:id="rId13"/>
    <p:sldId id="267" r:id="rId14"/>
    <p:sldId id="291" r:id="rId15"/>
    <p:sldId id="292" r:id="rId16"/>
    <p:sldId id="276" r:id="rId17"/>
    <p:sldId id="289" r:id="rId18"/>
    <p:sldId id="288" r:id="rId19"/>
    <p:sldId id="290" r:id="rId20"/>
    <p:sldId id="279" r:id="rId21"/>
    <p:sldId id="278" r:id="rId22"/>
    <p:sldId id="275" r:id="rId23"/>
    <p:sldId id="287" r:id="rId24"/>
    <p:sldId id="270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2E3ADB-C237-4802-A04B-0A4DEB9F7024}">
          <p14:sldIdLst>
            <p14:sldId id="256"/>
          </p14:sldIdLst>
        </p14:section>
        <p14:section name="Untitled Section" id="{5E43496E-6484-4E37-81D7-361EEEEC7440}">
          <p14:sldIdLst>
            <p14:sldId id="258"/>
            <p14:sldId id="259"/>
            <p14:sldId id="281"/>
            <p14:sldId id="261"/>
            <p14:sldId id="286"/>
            <p14:sldId id="260"/>
            <p14:sldId id="262"/>
            <p14:sldId id="263"/>
            <p14:sldId id="268"/>
            <p14:sldId id="266"/>
            <p14:sldId id="284"/>
            <p14:sldId id="267"/>
            <p14:sldId id="291"/>
            <p14:sldId id="292"/>
            <p14:sldId id="276"/>
            <p14:sldId id="289"/>
            <p14:sldId id="288"/>
            <p14:sldId id="290"/>
            <p14:sldId id="279"/>
            <p14:sldId id="278"/>
            <p14:sldId id="275"/>
            <p14:sldId id="287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99"/>
    <a:srgbClr val="E9E7E9"/>
    <a:srgbClr val="6E6E8A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E4C01-7174-4CDE-AA4D-0192F5433328}" type="doc">
      <dgm:prSet loTypeId="urn:microsoft.com/office/officeart/2005/8/layout/defaul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985035B-610C-4352-AA3B-4BE74B341EBA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Alaa Mohammed</a:t>
          </a:r>
        </a:p>
      </dgm:t>
    </dgm:pt>
    <dgm:pt modelId="{601E43EF-E6D1-4AB0-91C4-280C6D604792}" type="parTrans" cxnId="{7DA34CF2-96EB-40E2-9685-5EE2E4595240}">
      <dgm:prSet/>
      <dgm:spPr/>
      <dgm:t>
        <a:bodyPr/>
        <a:lstStyle/>
        <a:p>
          <a:endParaRPr lang="en-US"/>
        </a:p>
      </dgm:t>
    </dgm:pt>
    <dgm:pt modelId="{A73BED21-79B8-4010-B587-169A8879B544}" type="sibTrans" cxnId="{7DA34CF2-96EB-40E2-9685-5EE2E4595240}">
      <dgm:prSet/>
      <dgm:spPr/>
      <dgm:t>
        <a:bodyPr/>
        <a:lstStyle/>
        <a:p>
          <a:endParaRPr lang="en-US"/>
        </a:p>
      </dgm:t>
    </dgm:pt>
    <dgm:pt modelId="{84415561-9263-4FC5-AD6D-89C832DBFEBA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Asmaa</a:t>
          </a:r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Bedawi</a:t>
          </a:r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C6ED56-C79D-441C-B83D-B322F6270082}" type="parTrans" cxnId="{87B37F7D-29D3-407E-BDB9-35E14D7CE48A}">
      <dgm:prSet/>
      <dgm:spPr/>
      <dgm:t>
        <a:bodyPr/>
        <a:lstStyle/>
        <a:p>
          <a:endParaRPr lang="en-US"/>
        </a:p>
      </dgm:t>
    </dgm:pt>
    <dgm:pt modelId="{5E34A0A0-2475-44F0-8D2F-B307A9B79BF9}" type="sibTrans" cxnId="{87B37F7D-29D3-407E-BDB9-35E14D7CE48A}">
      <dgm:prSet/>
      <dgm:spPr/>
      <dgm:t>
        <a:bodyPr/>
        <a:lstStyle/>
        <a:p>
          <a:endParaRPr lang="en-US"/>
        </a:p>
      </dgm:t>
    </dgm:pt>
    <dgm:pt modelId="{C3413446-769E-41A2-9C81-4927D81394AF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Zainab </a:t>
          </a:r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Usamh</a:t>
          </a:r>
          <a:endParaRPr lang="en-US" sz="4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B17827-704D-46FC-81CC-033229A61D35}" type="parTrans" cxnId="{8E785727-FCBE-452D-B3B6-4407624CE2F6}">
      <dgm:prSet/>
      <dgm:spPr/>
      <dgm:t>
        <a:bodyPr/>
        <a:lstStyle/>
        <a:p>
          <a:endParaRPr lang="en-US"/>
        </a:p>
      </dgm:t>
    </dgm:pt>
    <dgm:pt modelId="{B5CB5555-5F5D-46E2-86FE-BDAC6CD0CE02}" type="sibTrans" cxnId="{8E785727-FCBE-452D-B3B6-4407624CE2F6}">
      <dgm:prSet/>
      <dgm:spPr/>
      <dgm:t>
        <a:bodyPr/>
        <a:lstStyle/>
        <a:p>
          <a:endParaRPr lang="en-US"/>
        </a:p>
      </dgm:t>
    </dgm:pt>
    <dgm:pt modelId="{BB71F7F3-2762-402B-8F69-7879EED8D5FF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Ghada</a:t>
          </a:r>
          <a:r>
            <a:rPr lang="en-US" sz="4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Ibrahim</a:t>
          </a:r>
        </a:p>
      </dgm:t>
    </dgm:pt>
    <dgm:pt modelId="{6958E4E9-789D-4A5D-A68F-6300ABB138A5}" type="parTrans" cxnId="{5550F92A-C299-48C0-BEC1-BF10E1C22CBB}">
      <dgm:prSet/>
      <dgm:spPr/>
      <dgm:t>
        <a:bodyPr/>
        <a:lstStyle/>
        <a:p>
          <a:endParaRPr lang="en-US"/>
        </a:p>
      </dgm:t>
    </dgm:pt>
    <dgm:pt modelId="{BF54F92E-115F-480C-B56D-BF32223AB102}" type="sibTrans" cxnId="{5550F92A-C299-48C0-BEC1-BF10E1C22CBB}">
      <dgm:prSet/>
      <dgm:spPr/>
      <dgm:t>
        <a:bodyPr/>
        <a:lstStyle/>
        <a:p>
          <a:endParaRPr lang="en-US"/>
        </a:p>
      </dgm:t>
    </dgm:pt>
    <dgm:pt modelId="{BDB6DB09-590D-4C26-A3D8-FC6402E4CB58}">
      <dgm:prSet phldrT="[Text]" custT="1"/>
      <dgm:spPr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</dgm:spPr>
      <dgm:t>
        <a:bodyPr/>
        <a:lstStyle/>
        <a:p>
          <a:r>
            <a:rPr lang="en-US" sz="4000" b="1" dirty="0" err="1"/>
            <a:t>Noha</a:t>
          </a:r>
          <a:r>
            <a:rPr lang="en-US" sz="4000" b="1" dirty="0"/>
            <a:t> Sayed </a:t>
          </a:r>
        </a:p>
      </dgm:t>
    </dgm:pt>
    <dgm:pt modelId="{8068D791-3B27-47C0-9F74-70BAB7AAFD6F}" type="parTrans" cxnId="{4FA793A2-84BD-4480-AD40-4C647D05070B}">
      <dgm:prSet/>
      <dgm:spPr/>
      <dgm:t>
        <a:bodyPr/>
        <a:lstStyle/>
        <a:p>
          <a:endParaRPr lang="en-US"/>
        </a:p>
      </dgm:t>
    </dgm:pt>
    <dgm:pt modelId="{80D42039-4AC3-41BC-93EC-702510B6D570}" type="sibTrans" cxnId="{4FA793A2-84BD-4480-AD40-4C647D05070B}">
      <dgm:prSet/>
      <dgm:spPr/>
      <dgm:t>
        <a:bodyPr/>
        <a:lstStyle/>
        <a:p>
          <a:endParaRPr lang="en-US"/>
        </a:p>
      </dgm:t>
    </dgm:pt>
    <dgm:pt modelId="{033DCE9D-5705-4D55-96E2-7FA0614F3664}" type="pres">
      <dgm:prSet presAssocID="{FD9E4C01-7174-4CDE-AA4D-0192F5433328}" presName="diagram" presStyleCnt="0">
        <dgm:presLayoutVars>
          <dgm:dir/>
          <dgm:resizeHandles val="exact"/>
        </dgm:presLayoutVars>
      </dgm:prSet>
      <dgm:spPr/>
    </dgm:pt>
    <dgm:pt modelId="{95BEADDA-8817-4B62-812B-F4D9401E4D7F}" type="pres">
      <dgm:prSet presAssocID="{F985035B-610C-4352-AA3B-4BE74B341EBA}" presName="node" presStyleLbl="node1" presStyleIdx="0" presStyleCnt="5" custScaleX="30005" custScaleY="9691" custLinFactNeighborX="16641" custLinFactNeighborY="-10415">
        <dgm:presLayoutVars>
          <dgm:bulletEnabled val="1"/>
        </dgm:presLayoutVars>
      </dgm:prSet>
      <dgm:spPr/>
    </dgm:pt>
    <dgm:pt modelId="{17C44EDC-9286-455A-8F5D-C97F793BDE2C}" type="pres">
      <dgm:prSet presAssocID="{A73BED21-79B8-4010-B587-169A8879B544}" presName="sibTrans" presStyleCnt="0"/>
      <dgm:spPr/>
    </dgm:pt>
    <dgm:pt modelId="{1FF0B044-846A-4481-96C8-0BFCFE0E9249}" type="pres">
      <dgm:prSet presAssocID="{84415561-9263-4FC5-AD6D-89C832DBFEBA}" presName="node" presStyleLbl="node1" presStyleIdx="1" presStyleCnt="5" custScaleX="26841" custScaleY="11839" custLinFactNeighborX="-25425" custLinFactNeighborY="20385">
        <dgm:presLayoutVars>
          <dgm:bulletEnabled val="1"/>
        </dgm:presLayoutVars>
      </dgm:prSet>
      <dgm:spPr/>
    </dgm:pt>
    <dgm:pt modelId="{636FFAD0-E312-47C4-BF06-CA259D19A37A}" type="pres">
      <dgm:prSet presAssocID="{5E34A0A0-2475-44F0-8D2F-B307A9B79BF9}" presName="sibTrans" presStyleCnt="0"/>
      <dgm:spPr/>
    </dgm:pt>
    <dgm:pt modelId="{28F745D9-D251-463F-8A5D-1F1409E58FE9}" type="pres">
      <dgm:prSet presAssocID="{C3413446-769E-41A2-9C81-4927D81394AF}" presName="node" presStyleLbl="node1" presStyleIdx="2" presStyleCnt="5" custScaleX="26866" custScaleY="11670" custLinFactNeighborX="-30769" custLinFactNeighborY="3770">
        <dgm:presLayoutVars>
          <dgm:bulletEnabled val="1"/>
        </dgm:presLayoutVars>
      </dgm:prSet>
      <dgm:spPr/>
    </dgm:pt>
    <dgm:pt modelId="{B8C981D3-757E-44EA-8EC3-86C5A7A9CF7F}" type="pres">
      <dgm:prSet presAssocID="{B5CB5555-5F5D-46E2-86FE-BDAC6CD0CE02}" presName="sibTrans" presStyleCnt="0"/>
      <dgm:spPr/>
    </dgm:pt>
    <dgm:pt modelId="{57E8A4DA-F694-4255-B91B-7B1C1D655E41}" type="pres">
      <dgm:prSet presAssocID="{BB71F7F3-2762-402B-8F69-7879EED8D5FF}" presName="node" presStyleLbl="node1" presStyleIdx="3" presStyleCnt="5" custAng="0" custScaleX="31074" custScaleY="9851" custLinFactNeighborX="31124" custLinFactNeighborY="-8975">
        <dgm:presLayoutVars>
          <dgm:bulletEnabled val="1"/>
        </dgm:presLayoutVars>
      </dgm:prSet>
      <dgm:spPr/>
    </dgm:pt>
    <dgm:pt modelId="{53E3A917-2438-4CF9-B7FB-7D061427B156}" type="pres">
      <dgm:prSet presAssocID="{BF54F92E-115F-480C-B56D-BF32223AB102}" presName="sibTrans" presStyleCnt="0"/>
      <dgm:spPr/>
    </dgm:pt>
    <dgm:pt modelId="{DA59A4DC-67E0-4E98-A8A7-9C165F457BE7}" type="pres">
      <dgm:prSet presAssocID="{BDB6DB09-590D-4C26-A3D8-FC6402E4CB58}" presName="node" presStyleLbl="node1" presStyleIdx="4" presStyleCnt="5" custScaleX="25988" custScaleY="11493" custLinFactNeighborX="-50192" custLinFactNeighborY="-23454">
        <dgm:presLayoutVars>
          <dgm:bulletEnabled val="1"/>
        </dgm:presLayoutVars>
      </dgm:prSet>
      <dgm:spPr/>
    </dgm:pt>
  </dgm:ptLst>
  <dgm:cxnLst>
    <dgm:cxn modelId="{5FB9BF02-1D00-485E-9E4F-22DDDE14F397}" type="presOf" srcId="{F985035B-610C-4352-AA3B-4BE74B341EBA}" destId="{95BEADDA-8817-4B62-812B-F4D9401E4D7F}" srcOrd="0" destOrd="0" presId="urn:microsoft.com/office/officeart/2005/8/layout/default"/>
    <dgm:cxn modelId="{C1F5210E-B5FC-47D3-84E7-6823D8129B14}" type="presOf" srcId="{C3413446-769E-41A2-9C81-4927D81394AF}" destId="{28F745D9-D251-463F-8A5D-1F1409E58FE9}" srcOrd="0" destOrd="0" presId="urn:microsoft.com/office/officeart/2005/8/layout/default"/>
    <dgm:cxn modelId="{8E785727-FCBE-452D-B3B6-4407624CE2F6}" srcId="{FD9E4C01-7174-4CDE-AA4D-0192F5433328}" destId="{C3413446-769E-41A2-9C81-4927D81394AF}" srcOrd="2" destOrd="0" parTransId="{EAB17827-704D-46FC-81CC-033229A61D35}" sibTransId="{B5CB5555-5F5D-46E2-86FE-BDAC6CD0CE02}"/>
    <dgm:cxn modelId="{5550F92A-C299-48C0-BEC1-BF10E1C22CBB}" srcId="{FD9E4C01-7174-4CDE-AA4D-0192F5433328}" destId="{BB71F7F3-2762-402B-8F69-7879EED8D5FF}" srcOrd="3" destOrd="0" parTransId="{6958E4E9-789D-4A5D-A68F-6300ABB138A5}" sibTransId="{BF54F92E-115F-480C-B56D-BF32223AB102}"/>
    <dgm:cxn modelId="{2559043A-1D7F-440F-A9B4-B01DA2BB16D8}" type="presOf" srcId="{BDB6DB09-590D-4C26-A3D8-FC6402E4CB58}" destId="{DA59A4DC-67E0-4E98-A8A7-9C165F457BE7}" srcOrd="0" destOrd="0" presId="urn:microsoft.com/office/officeart/2005/8/layout/default"/>
    <dgm:cxn modelId="{6667CD4E-E0FE-43A4-A6E8-CF47FD5B1DB7}" type="presOf" srcId="{BB71F7F3-2762-402B-8F69-7879EED8D5FF}" destId="{57E8A4DA-F694-4255-B91B-7B1C1D655E41}" srcOrd="0" destOrd="0" presId="urn:microsoft.com/office/officeart/2005/8/layout/default"/>
    <dgm:cxn modelId="{DB75D054-1BF7-45FF-9FCB-F35ED677BF8F}" type="presOf" srcId="{84415561-9263-4FC5-AD6D-89C832DBFEBA}" destId="{1FF0B044-846A-4481-96C8-0BFCFE0E9249}" srcOrd="0" destOrd="0" presId="urn:microsoft.com/office/officeart/2005/8/layout/default"/>
    <dgm:cxn modelId="{87B37F7D-29D3-407E-BDB9-35E14D7CE48A}" srcId="{FD9E4C01-7174-4CDE-AA4D-0192F5433328}" destId="{84415561-9263-4FC5-AD6D-89C832DBFEBA}" srcOrd="1" destOrd="0" parTransId="{BFC6ED56-C79D-441C-B83D-B322F6270082}" sibTransId="{5E34A0A0-2475-44F0-8D2F-B307A9B79BF9}"/>
    <dgm:cxn modelId="{4FA793A2-84BD-4480-AD40-4C647D05070B}" srcId="{FD9E4C01-7174-4CDE-AA4D-0192F5433328}" destId="{BDB6DB09-590D-4C26-A3D8-FC6402E4CB58}" srcOrd="4" destOrd="0" parTransId="{8068D791-3B27-47C0-9F74-70BAB7AAFD6F}" sibTransId="{80D42039-4AC3-41BC-93EC-702510B6D570}"/>
    <dgm:cxn modelId="{978F32E7-124D-4894-A434-BEDE17B620D0}" type="presOf" srcId="{FD9E4C01-7174-4CDE-AA4D-0192F5433328}" destId="{033DCE9D-5705-4D55-96E2-7FA0614F3664}" srcOrd="0" destOrd="0" presId="urn:microsoft.com/office/officeart/2005/8/layout/default"/>
    <dgm:cxn modelId="{7DA34CF2-96EB-40E2-9685-5EE2E4595240}" srcId="{FD9E4C01-7174-4CDE-AA4D-0192F5433328}" destId="{F985035B-610C-4352-AA3B-4BE74B341EBA}" srcOrd="0" destOrd="0" parTransId="{601E43EF-E6D1-4AB0-91C4-280C6D604792}" sibTransId="{A73BED21-79B8-4010-B587-169A8879B544}"/>
    <dgm:cxn modelId="{54EF0D78-CC2C-4763-98B1-C18980DB8E06}" type="presParOf" srcId="{033DCE9D-5705-4D55-96E2-7FA0614F3664}" destId="{95BEADDA-8817-4B62-812B-F4D9401E4D7F}" srcOrd="0" destOrd="0" presId="urn:microsoft.com/office/officeart/2005/8/layout/default"/>
    <dgm:cxn modelId="{91EB4271-B3BF-4137-8576-CAF9B35D3E50}" type="presParOf" srcId="{033DCE9D-5705-4D55-96E2-7FA0614F3664}" destId="{17C44EDC-9286-455A-8F5D-C97F793BDE2C}" srcOrd="1" destOrd="0" presId="urn:microsoft.com/office/officeart/2005/8/layout/default"/>
    <dgm:cxn modelId="{4FC532E7-F3DD-43E6-8B34-DF1CEFF5C7A7}" type="presParOf" srcId="{033DCE9D-5705-4D55-96E2-7FA0614F3664}" destId="{1FF0B044-846A-4481-96C8-0BFCFE0E9249}" srcOrd="2" destOrd="0" presId="urn:microsoft.com/office/officeart/2005/8/layout/default"/>
    <dgm:cxn modelId="{A3542E96-5D7B-482F-A98C-FDD46CA7EB9C}" type="presParOf" srcId="{033DCE9D-5705-4D55-96E2-7FA0614F3664}" destId="{636FFAD0-E312-47C4-BF06-CA259D19A37A}" srcOrd="3" destOrd="0" presId="urn:microsoft.com/office/officeart/2005/8/layout/default"/>
    <dgm:cxn modelId="{F695C601-A81B-4431-8E3D-1C21C08F5500}" type="presParOf" srcId="{033DCE9D-5705-4D55-96E2-7FA0614F3664}" destId="{28F745D9-D251-463F-8A5D-1F1409E58FE9}" srcOrd="4" destOrd="0" presId="urn:microsoft.com/office/officeart/2005/8/layout/default"/>
    <dgm:cxn modelId="{8DCE9CCB-DB2F-43B7-A28A-B1DBFE642650}" type="presParOf" srcId="{033DCE9D-5705-4D55-96E2-7FA0614F3664}" destId="{B8C981D3-757E-44EA-8EC3-86C5A7A9CF7F}" srcOrd="5" destOrd="0" presId="urn:microsoft.com/office/officeart/2005/8/layout/default"/>
    <dgm:cxn modelId="{F7CACCF0-B8E2-4692-AFA6-B2A8B95E24F4}" type="presParOf" srcId="{033DCE9D-5705-4D55-96E2-7FA0614F3664}" destId="{57E8A4DA-F694-4255-B91B-7B1C1D655E41}" srcOrd="6" destOrd="0" presId="urn:microsoft.com/office/officeart/2005/8/layout/default"/>
    <dgm:cxn modelId="{3876E1FE-C7A7-490C-91A8-30A60373C7D0}" type="presParOf" srcId="{033DCE9D-5705-4D55-96E2-7FA0614F3664}" destId="{53E3A917-2438-4CF9-B7FB-7D061427B156}" srcOrd="7" destOrd="0" presId="urn:microsoft.com/office/officeart/2005/8/layout/default"/>
    <dgm:cxn modelId="{C932592F-8B1B-4B2B-8262-A2383374EE6B}" type="presParOf" srcId="{033DCE9D-5705-4D55-96E2-7FA0614F3664}" destId="{DA59A4DC-67E0-4E98-A8A7-9C165F457BE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3C243-B019-4B20-B114-6EC84DFF52F2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9072A5-9C29-4C81-B67A-FF7462732357}">
      <dgm:prSet custT="1"/>
      <dgm:spPr/>
      <dgm:t>
        <a:bodyPr/>
        <a:lstStyle/>
        <a:p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B2C3C6-3E0F-41D9-AC48-2F6BAF387DC4}" type="parTrans" cxnId="{8C8EB5D1-2FC9-4311-B195-F3D0436460F3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13DA3D-E4BB-449D-A6BC-20EAB3EC5D3D}" type="sibTrans" cxnId="{8C8EB5D1-2FC9-4311-B195-F3D0436460F3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7468C1-5A83-404C-A88F-F0DDB0E703EB}">
      <dgm:prSet custT="1"/>
      <dgm:spPr>
        <a:solidFill>
          <a:srgbClr val="FFCC99"/>
        </a:solidFill>
      </dgm:spPr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The project draws data from various CSV files and an Excel workbook containing:</a:t>
          </a:r>
        </a:p>
      </dgm:t>
    </dgm:pt>
    <dgm:pt modelId="{5D14226B-6052-4349-A7B1-C46B325F5CD3}" type="parTrans" cxnId="{B019E697-E354-4EB7-9754-01156921B212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54EDB7-C27C-4126-B827-FB91B5015B15}" type="sibTrans" cxnId="{B019E697-E354-4EB7-9754-01156921B212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E71C80-4B4C-499C-A418-2641BDC722E8}">
      <dgm:prSet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Call records</a:t>
          </a:r>
        </a:p>
      </dgm:t>
    </dgm:pt>
    <dgm:pt modelId="{6DDE3F8D-6B9E-4DC6-9693-A12C4AE27A89}" type="parTrans" cxnId="{C99A9B3E-65C2-467C-BE15-2220448628B0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DE1492-1D2B-4923-A4FE-59B148CEC6E7}" type="sibTrans" cxnId="{C99A9B3E-65C2-467C-BE15-2220448628B0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9B999-4221-4AB5-B686-44FA1516612E}">
      <dgm:prSet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Abandoned calls</a:t>
          </a:r>
        </a:p>
      </dgm:t>
    </dgm:pt>
    <dgm:pt modelId="{A0911C7E-A079-48DC-BA61-37A8A28DA8A6}" type="parTrans" cxnId="{EA9FB439-1A21-4FFA-8748-C2670D5FC177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F20D79-8317-4689-849E-AD123DC5A17A}" type="sibTrans" cxnId="{EA9FB439-1A21-4FFA-8748-C2670D5FC177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754BEB-C009-424F-96AC-5BDF41181E30}">
      <dgm:prSet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Agent details</a:t>
          </a:r>
        </a:p>
      </dgm:t>
    </dgm:pt>
    <dgm:pt modelId="{873A1775-C1F3-459E-A84E-C2BAB6F13380}" type="parTrans" cxnId="{B757C7E0-3DB8-41F4-870A-5606D00695C4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D1137-1C11-48D0-86FA-5F11232BC523}" type="sibTrans" cxnId="{B757C7E0-3DB8-41F4-870A-5606D00695C4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97AB52-346D-4819-AB3E-0FE82F669AC6}">
      <dgm:prSet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Department information</a:t>
          </a:r>
        </a:p>
      </dgm:t>
    </dgm:pt>
    <dgm:pt modelId="{C0FD4947-3C3B-4BFD-9A46-7A5E088B814A}" type="parTrans" cxnId="{9F56DA90-5833-4EE6-AECC-8313B201117E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53444A-CBD6-49AA-B09B-1BCB09BB8716}" type="sibTrans" cxnId="{9F56DA90-5833-4EE6-AECC-8313B201117E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CCCA3-ED3D-48C0-A4AD-60989703FDFF}">
      <dgm:prSet custT="1"/>
      <dgm:spPr/>
      <dgm:t>
        <a:bodyPr/>
        <a:lstStyle/>
        <a:p>
          <a:r>
            <a:rPr lang="en-US" sz="1800" b="1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Customer surveys</a:t>
          </a:r>
        </a:p>
      </dgm:t>
    </dgm:pt>
    <dgm:pt modelId="{2D0293E1-A8E8-47CE-A32B-4CCA48B8A895}" type="parTrans" cxnId="{72B17631-B16D-48FA-A6C8-836F49B290A8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75B9D0-F2AD-40CB-A28F-E192CA9E6027}" type="sibTrans" cxnId="{72B17631-B16D-48FA-A6C8-836F49B290A8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FF6668-7643-4CF1-8ADF-12870E6130CD}">
      <dgm:prSet/>
      <dgm:spPr/>
      <dgm:t>
        <a:bodyPr/>
        <a:lstStyle/>
        <a:p>
          <a:endParaRPr lang="en-US"/>
        </a:p>
      </dgm:t>
    </dgm:pt>
    <dgm:pt modelId="{206FE28C-5636-4E59-809E-04A386DA3F29}" type="parTrans" cxnId="{8EC899B8-D5FB-4924-A4D9-4206D46532EC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A124EB-BA11-4364-A493-F322BA316534}" type="sibTrans" cxnId="{8EC899B8-D5FB-4924-A4D9-4206D46532EC}">
      <dgm:prSet/>
      <dgm:spPr/>
      <dgm:t>
        <a:bodyPr/>
        <a:lstStyle/>
        <a:p>
          <a:endParaRPr lang="en-US" sz="18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28A4F4-6835-41F7-B153-FDA7BC7EC17D}" type="pres">
      <dgm:prSet presAssocID="{FB33C243-B019-4B20-B114-6EC84DFF52F2}" presName="compositeShape" presStyleCnt="0">
        <dgm:presLayoutVars>
          <dgm:chMax val="7"/>
          <dgm:dir/>
          <dgm:resizeHandles val="exact"/>
        </dgm:presLayoutVars>
      </dgm:prSet>
      <dgm:spPr/>
    </dgm:pt>
    <dgm:pt modelId="{6C6F8BF3-FE42-4668-BA9D-2F4AEE21D8E9}" type="pres">
      <dgm:prSet presAssocID="{699072A5-9C29-4C81-B67A-FF7462732357}" presName="circ1" presStyleLbl="vennNode1" presStyleIdx="0" presStyleCnt="7"/>
      <dgm:spPr/>
    </dgm:pt>
    <dgm:pt modelId="{C7D3E69F-93C7-40C4-A211-D158CD743463}" type="pres">
      <dgm:prSet presAssocID="{699072A5-9C29-4C81-B67A-FF746273235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92621E-3C25-4F23-834E-382BA905FC69}" type="pres">
      <dgm:prSet presAssocID="{637468C1-5A83-404C-A88F-F0DDB0E703EB}" presName="circ2" presStyleLbl="vennNode1" presStyleIdx="1" presStyleCnt="7"/>
      <dgm:spPr/>
    </dgm:pt>
    <dgm:pt modelId="{526B0AB6-7320-404A-8330-71213B9A32C5}" type="pres">
      <dgm:prSet presAssocID="{637468C1-5A83-404C-A88F-F0DDB0E703E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E098C9-57F4-4524-AA2C-96DD4EB33B8E}" type="pres">
      <dgm:prSet presAssocID="{ECE71C80-4B4C-499C-A418-2641BDC722E8}" presName="circ3" presStyleLbl="vennNode1" presStyleIdx="2" presStyleCnt="7"/>
      <dgm:spPr/>
    </dgm:pt>
    <dgm:pt modelId="{60DF491F-0772-4A94-A0CF-8281372A7042}" type="pres">
      <dgm:prSet presAssocID="{ECE71C80-4B4C-499C-A418-2641BDC722E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EA67A7-C07A-48C4-B322-48CA32228A6E}" type="pres">
      <dgm:prSet presAssocID="{FBE9B999-4221-4AB5-B686-44FA1516612E}" presName="circ4" presStyleLbl="vennNode1" presStyleIdx="3" presStyleCnt="7"/>
      <dgm:spPr/>
    </dgm:pt>
    <dgm:pt modelId="{B156261E-31F8-44F3-9A7E-82DFF8751567}" type="pres">
      <dgm:prSet presAssocID="{FBE9B999-4221-4AB5-B686-44FA1516612E}" presName="circ4Tx" presStyleLbl="revTx" presStyleIdx="0" presStyleCnt="0" custLinFactNeighborX="463">
        <dgm:presLayoutVars>
          <dgm:chMax val="0"/>
          <dgm:chPref val="0"/>
          <dgm:bulletEnabled val="1"/>
        </dgm:presLayoutVars>
      </dgm:prSet>
      <dgm:spPr/>
    </dgm:pt>
    <dgm:pt modelId="{641C90FE-51C6-435F-A8DA-7A2D02D8800B}" type="pres">
      <dgm:prSet presAssocID="{A5754BEB-C009-424F-96AC-5BDF41181E30}" presName="circ5" presStyleLbl="vennNode1" presStyleIdx="4" presStyleCnt="7"/>
      <dgm:spPr/>
    </dgm:pt>
    <dgm:pt modelId="{CA9D5F0E-625D-403D-A16A-C0D6E005E364}" type="pres">
      <dgm:prSet presAssocID="{A5754BEB-C009-424F-96AC-5BDF41181E30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2F7561D-A70B-46BE-9184-A0750B5A3E53}" type="pres">
      <dgm:prSet presAssocID="{7497AB52-346D-4819-AB3E-0FE82F669AC6}" presName="circ6" presStyleLbl="vennNode1" presStyleIdx="5" presStyleCnt="7"/>
      <dgm:spPr/>
    </dgm:pt>
    <dgm:pt modelId="{9682A0C0-2E80-4224-AA26-CDDB83326299}" type="pres">
      <dgm:prSet presAssocID="{7497AB52-346D-4819-AB3E-0FE82F669AC6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DF3A9CF-BE39-468B-9340-ACD7702C09F3}" type="pres">
      <dgm:prSet presAssocID="{48CCCCA3-ED3D-48C0-A4AD-60989703FDFF}" presName="circ7" presStyleLbl="vennNode1" presStyleIdx="6" presStyleCnt="7"/>
      <dgm:spPr>
        <a:solidFill>
          <a:schemeClr val="accent1">
            <a:alpha val="50000"/>
          </a:schemeClr>
        </a:solidFill>
      </dgm:spPr>
    </dgm:pt>
    <dgm:pt modelId="{67C31987-2F0E-4B0E-A820-40B13424A058}" type="pres">
      <dgm:prSet presAssocID="{48CCCCA3-ED3D-48C0-A4AD-60989703FDF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5F6A309-AC69-4C5A-9DA8-5E31461CA653}" type="presOf" srcId="{FB33C243-B019-4B20-B114-6EC84DFF52F2}" destId="{4328A4F4-6835-41F7-B153-FDA7BC7EC17D}" srcOrd="0" destOrd="0" presId="urn:microsoft.com/office/officeart/2005/8/layout/venn1"/>
    <dgm:cxn modelId="{72B17631-B16D-48FA-A6C8-836F49B290A8}" srcId="{FB33C243-B019-4B20-B114-6EC84DFF52F2}" destId="{48CCCCA3-ED3D-48C0-A4AD-60989703FDFF}" srcOrd="6" destOrd="0" parTransId="{2D0293E1-A8E8-47CE-A32B-4CCA48B8A895}" sibTransId="{0D75B9D0-F2AD-40CB-A28F-E192CA9E6027}"/>
    <dgm:cxn modelId="{EA9FB439-1A21-4FFA-8748-C2670D5FC177}" srcId="{FB33C243-B019-4B20-B114-6EC84DFF52F2}" destId="{FBE9B999-4221-4AB5-B686-44FA1516612E}" srcOrd="3" destOrd="0" parTransId="{A0911C7E-A079-48DC-BA61-37A8A28DA8A6}" sibTransId="{5FF20D79-8317-4689-849E-AD123DC5A17A}"/>
    <dgm:cxn modelId="{C99A9B3E-65C2-467C-BE15-2220448628B0}" srcId="{FB33C243-B019-4B20-B114-6EC84DFF52F2}" destId="{ECE71C80-4B4C-499C-A418-2641BDC722E8}" srcOrd="2" destOrd="0" parTransId="{6DDE3F8D-6B9E-4DC6-9693-A12C4AE27A89}" sibTransId="{C0DE1492-1D2B-4923-A4FE-59B148CEC6E7}"/>
    <dgm:cxn modelId="{3F32CD6D-61D4-4604-8D29-9D7A1F1FFAF6}" type="presOf" srcId="{699072A5-9C29-4C81-B67A-FF7462732357}" destId="{C7D3E69F-93C7-40C4-A211-D158CD743463}" srcOrd="0" destOrd="0" presId="urn:microsoft.com/office/officeart/2005/8/layout/venn1"/>
    <dgm:cxn modelId="{6057607A-D5EB-4CBC-9247-60C59DFEADA4}" type="presOf" srcId="{48CCCCA3-ED3D-48C0-A4AD-60989703FDFF}" destId="{67C31987-2F0E-4B0E-A820-40B13424A058}" srcOrd="0" destOrd="0" presId="urn:microsoft.com/office/officeart/2005/8/layout/venn1"/>
    <dgm:cxn modelId="{6CE3C187-A058-4D68-BFBD-42F12892FB39}" type="presOf" srcId="{A5754BEB-C009-424F-96AC-5BDF41181E30}" destId="{CA9D5F0E-625D-403D-A16A-C0D6E005E364}" srcOrd="0" destOrd="0" presId="urn:microsoft.com/office/officeart/2005/8/layout/venn1"/>
    <dgm:cxn modelId="{9F56DA90-5833-4EE6-AECC-8313B201117E}" srcId="{FB33C243-B019-4B20-B114-6EC84DFF52F2}" destId="{7497AB52-346D-4819-AB3E-0FE82F669AC6}" srcOrd="5" destOrd="0" parTransId="{C0FD4947-3C3B-4BFD-9A46-7A5E088B814A}" sibTransId="{4F53444A-CBD6-49AA-B09B-1BCB09BB8716}"/>
    <dgm:cxn modelId="{B019E697-E354-4EB7-9754-01156921B212}" srcId="{FB33C243-B019-4B20-B114-6EC84DFF52F2}" destId="{637468C1-5A83-404C-A88F-F0DDB0E703EB}" srcOrd="1" destOrd="0" parTransId="{5D14226B-6052-4349-A7B1-C46B325F5CD3}" sibTransId="{F754EDB7-C27C-4126-B827-FB91B5015B15}"/>
    <dgm:cxn modelId="{8EC899B8-D5FB-4924-A4D9-4206D46532EC}" srcId="{FB33C243-B019-4B20-B114-6EC84DFF52F2}" destId="{ECFF6668-7643-4CF1-8ADF-12870E6130CD}" srcOrd="7" destOrd="0" parTransId="{206FE28C-5636-4E59-809E-04A386DA3F29}" sibTransId="{20A124EB-BA11-4364-A493-F322BA316534}"/>
    <dgm:cxn modelId="{9E38A1BB-D93D-4479-87A7-7D4BA919721A}" type="presOf" srcId="{ECE71C80-4B4C-499C-A418-2641BDC722E8}" destId="{60DF491F-0772-4A94-A0CF-8281372A7042}" srcOrd="0" destOrd="0" presId="urn:microsoft.com/office/officeart/2005/8/layout/venn1"/>
    <dgm:cxn modelId="{653FDBBB-F846-4171-AD55-C54198771B92}" type="presOf" srcId="{FBE9B999-4221-4AB5-B686-44FA1516612E}" destId="{B156261E-31F8-44F3-9A7E-82DFF8751567}" srcOrd="0" destOrd="0" presId="urn:microsoft.com/office/officeart/2005/8/layout/venn1"/>
    <dgm:cxn modelId="{75300CCF-14AF-4D90-81A7-79E0147EF761}" type="presOf" srcId="{7497AB52-346D-4819-AB3E-0FE82F669AC6}" destId="{9682A0C0-2E80-4224-AA26-CDDB83326299}" srcOrd="0" destOrd="0" presId="urn:microsoft.com/office/officeart/2005/8/layout/venn1"/>
    <dgm:cxn modelId="{8C8EB5D1-2FC9-4311-B195-F3D0436460F3}" srcId="{FB33C243-B019-4B20-B114-6EC84DFF52F2}" destId="{699072A5-9C29-4C81-B67A-FF7462732357}" srcOrd="0" destOrd="0" parTransId="{7AB2C3C6-3E0F-41D9-AC48-2F6BAF387DC4}" sibTransId="{E913DA3D-E4BB-449D-A6BC-20EAB3EC5D3D}"/>
    <dgm:cxn modelId="{B757C7E0-3DB8-41F4-870A-5606D00695C4}" srcId="{FB33C243-B019-4B20-B114-6EC84DFF52F2}" destId="{A5754BEB-C009-424F-96AC-5BDF41181E30}" srcOrd="4" destOrd="0" parTransId="{873A1775-C1F3-459E-A84E-C2BAB6F13380}" sibTransId="{9A3D1137-1C11-48D0-86FA-5F11232BC523}"/>
    <dgm:cxn modelId="{8DC37AFB-6D32-4442-84C7-8E8D4665C2E6}" type="presOf" srcId="{637468C1-5A83-404C-A88F-F0DDB0E703EB}" destId="{526B0AB6-7320-404A-8330-71213B9A32C5}" srcOrd="0" destOrd="0" presId="urn:microsoft.com/office/officeart/2005/8/layout/venn1"/>
    <dgm:cxn modelId="{E968D23E-24B5-4C11-BEC5-3B301DABEDEF}" type="presParOf" srcId="{4328A4F4-6835-41F7-B153-FDA7BC7EC17D}" destId="{6C6F8BF3-FE42-4668-BA9D-2F4AEE21D8E9}" srcOrd="0" destOrd="0" presId="urn:microsoft.com/office/officeart/2005/8/layout/venn1"/>
    <dgm:cxn modelId="{84F2CFB2-B73A-41E4-9484-428AAB18740F}" type="presParOf" srcId="{4328A4F4-6835-41F7-B153-FDA7BC7EC17D}" destId="{C7D3E69F-93C7-40C4-A211-D158CD743463}" srcOrd="1" destOrd="0" presId="urn:microsoft.com/office/officeart/2005/8/layout/venn1"/>
    <dgm:cxn modelId="{B67B3478-C61D-438F-AC91-339844236166}" type="presParOf" srcId="{4328A4F4-6835-41F7-B153-FDA7BC7EC17D}" destId="{1292621E-3C25-4F23-834E-382BA905FC69}" srcOrd="2" destOrd="0" presId="urn:microsoft.com/office/officeart/2005/8/layout/venn1"/>
    <dgm:cxn modelId="{DA14C11B-DF3D-415A-B650-9CA9ACE7E50D}" type="presParOf" srcId="{4328A4F4-6835-41F7-B153-FDA7BC7EC17D}" destId="{526B0AB6-7320-404A-8330-71213B9A32C5}" srcOrd="3" destOrd="0" presId="urn:microsoft.com/office/officeart/2005/8/layout/venn1"/>
    <dgm:cxn modelId="{12D2B8BF-495D-401A-A484-21D4E294B620}" type="presParOf" srcId="{4328A4F4-6835-41F7-B153-FDA7BC7EC17D}" destId="{68E098C9-57F4-4524-AA2C-96DD4EB33B8E}" srcOrd="4" destOrd="0" presId="urn:microsoft.com/office/officeart/2005/8/layout/venn1"/>
    <dgm:cxn modelId="{AB7DC669-5ED6-43AD-A3E6-A8C06D3752D8}" type="presParOf" srcId="{4328A4F4-6835-41F7-B153-FDA7BC7EC17D}" destId="{60DF491F-0772-4A94-A0CF-8281372A7042}" srcOrd="5" destOrd="0" presId="urn:microsoft.com/office/officeart/2005/8/layout/venn1"/>
    <dgm:cxn modelId="{4EEE0F27-82D1-455D-8837-05042B643EF7}" type="presParOf" srcId="{4328A4F4-6835-41F7-B153-FDA7BC7EC17D}" destId="{7FEA67A7-C07A-48C4-B322-48CA32228A6E}" srcOrd="6" destOrd="0" presId="urn:microsoft.com/office/officeart/2005/8/layout/venn1"/>
    <dgm:cxn modelId="{43D29826-FE8B-4296-BEE6-61E22B9B795A}" type="presParOf" srcId="{4328A4F4-6835-41F7-B153-FDA7BC7EC17D}" destId="{B156261E-31F8-44F3-9A7E-82DFF8751567}" srcOrd="7" destOrd="0" presId="urn:microsoft.com/office/officeart/2005/8/layout/venn1"/>
    <dgm:cxn modelId="{DC9100B0-5222-40DE-B58B-C17E44D6ED30}" type="presParOf" srcId="{4328A4F4-6835-41F7-B153-FDA7BC7EC17D}" destId="{641C90FE-51C6-435F-A8DA-7A2D02D8800B}" srcOrd="8" destOrd="0" presId="urn:microsoft.com/office/officeart/2005/8/layout/venn1"/>
    <dgm:cxn modelId="{FBD13D4A-102E-4AB1-A348-96731706926E}" type="presParOf" srcId="{4328A4F4-6835-41F7-B153-FDA7BC7EC17D}" destId="{CA9D5F0E-625D-403D-A16A-C0D6E005E364}" srcOrd="9" destOrd="0" presId="urn:microsoft.com/office/officeart/2005/8/layout/venn1"/>
    <dgm:cxn modelId="{E394B8DC-4D48-4A06-93B1-39D5226C4244}" type="presParOf" srcId="{4328A4F4-6835-41F7-B153-FDA7BC7EC17D}" destId="{12F7561D-A70B-46BE-9184-A0750B5A3E53}" srcOrd="10" destOrd="0" presId="urn:microsoft.com/office/officeart/2005/8/layout/venn1"/>
    <dgm:cxn modelId="{7CFDCDA9-8830-452E-B0BA-0F70338E551C}" type="presParOf" srcId="{4328A4F4-6835-41F7-B153-FDA7BC7EC17D}" destId="{9682A0C0-2E80-4224-AA26-CDDB83326299}" srcOrd="11" destOrd="0" presId="urn:microsoft.com/office/officeart/2005/8/layout/venn1"/>
    <dgm:cxn modelId="{D33B158D-F059-4B05-BE7B-54275136BD2D}" type="presParOf" srcId="{4328A4F4-6835-41F7-B153-FDA7BC7EC17D}" destId="{EDF3A9CF-BE39-468B-9340-ACD7702C09F3}" srcOrd="12" destOrd="0" presId="urn:microsoft.com/office/officeart/2005/8/layout/venn1"/>
    <dgm:cxn modelId="{02C1EF2D-CCB0-4F98-A548-504FB1DA2698}" type="presParOf" srcId="{4328A4F4-6835-41F7-B153-FDA7BC7EC17D}" destId="{67C31987-2F0E-4B0E-A820-40B13424A058}" srcOrd="13" destOrd="0" presId="urn:microsoft.com/office/officeart/2005/8/layout/venn1"/>
  </dgm:cxnLst>
  <dgm:bg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3DB26-6885-4789-8ED2-165F5E4D791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FC06D8-5316-45B5-84C0-4DEE5B4CCEB0}">
      <dgm:prSet custT="1"/>
      <dgm:spPr>
        <a:solidFill>
          <a:schemeClr val="bg1">
            <a:lumMod val="50000"/>
            <a:alpha val="52000"/>
          </a:schemeClr>
        </a:solidFill>
      </dgm:spPr>
      <dgm:t>
        <a:bodyPr/>
        <a:lstStyle/>
        <a:p>
          <a:r>
            <a:rPr lang="en-GB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This dashboard delivers essential insights into call </a:t>
          </a:r>
          <a:r>
            <a:rPr lang="en-GB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center</a:t>
          </a:r>
          <a:r>
            <a:rPr lang="en-GB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 performance, helping managers identify trends, track KPIs, and </a:t>
          </a:r>
          <a:r>
            <a:rPr lang="en-GB" sz="32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analyze</a:t>
          </a:r>
          <a:r>
            <a:rPr lang="en-GB" sz="3200" b="0" dirty="0">
              <a:latin typeface="Times New Roman" panose="02020603050405020304" pitchFamily="18" charset="0"/>
              <a:cs typeface="Times New Roman" panose="02020603050405020304" pitchFamily="18" charset="0"/>
            </a:rPr>
            <a:t> efficiency across departments and time intervals. It enables proactive decision-making by clearly presenting the data.</a:t>
          </a:r>
          <a:endParaRPr lang="en-US" sz="32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7F2F57-9FBA-4E53-BDBF-6C230119B859}" type="parTrans" cxnId="{5505D74A-2BE1-493E-B550-E451CE46A6B0}">
      <dgm:prSet/>
      <dgm:spPr/>
      <dgm:t>
        <a:bodyPr/>
        <a:lstStyle/>
        <a:p>
          <a:endParaRPr lang="en-US"/>
        </a:p>
      </dgm:t>
    </dgm:pt>
    <dgm:pt modelId="{DE59A6E9-91CE-4CBC-97DB-7DC163F97D60}" type="sibTrans" cxnId="{5505D74A-2BE1-493E-B550-E451CE46A6B0}">
      <dgm:prSet/>
      <dgm:spPr/>
      <dgm:t>
        <a:bodyPr/>
        <a:lstStyle/>
        <a:p>
          <a:endParaRPr lang="en-US"/>
        </a:p>
      </dgm:t>
    </dgm:pt>
    <dgm:pt modelId="{C91055E4-A1BF-4894-A840-502D3D7CAAF7}" type="pres">
      <dgm:prSet presAssocID="{4183DB26-6885-4789-8ED2-165F5E4D791C}" presName="linear" presStyleCnt="0">
        <dgm:presLayoutVars>
          <dgm:dir/>
          <dgm:resizeHandles val="exact"/>
        </dgm:presLayoutVars>
      </dgm:prSet>
      <dgm:spPr/>
    </dgm:pt>
    <dgm:pt modelId="{A0449DDA-1ACB-4743-8C15-278AA39FD4DA}" type="pres">
      <dgm:prSet presAssocID="{40FC06D8-5316-45B5-84C0-4DEE5B4CCEB0}" presName="comp" presStyleCnt="0"/>
      <dgm:spPr/>
    </dgm:pt>
    <dgm:pt modelId="{6E71EBDD-CCDD-46A3-8948-6F528CB6AE10}" type="pres">
      <dgm:prSet presAssocID="{40FC06D8-5316-45B5-84C0-4DEE5B4CCEB0}" presName="box" presStyleLbl="node1" presStyleIdx="0" presStyleCnt="1" custLinFactNeighborX="0" custLinFactNeighborY="5714"/>
      <dgm:spPr/>
    </dgm:pt>
    <dgm:pt modelId="{1939DC96-E2C1-4490-AE6A-76854E3FB6CA}" type="pres">
      <dgm:prSet presAssocID="{40FC06D8-5316-45B5-84C0-4DEE5B4CCEB0}" presName="img" presStyleLbl="fgImgPlace1" presStyleIdx="0" presStyleCnt="1" custScaleX="92006" custLinFactNeighborX="-11719" custLinFactNeighborY="11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4515070F-9432-4C5D-AA0E-39CBC894067C}" type="pres">
      <dgm:prSet presAssocID="{40FC06D8-5316-45B5-84C0-4DEE5B4CCEB0}" presName="text" presStyleLbl="node1" presStyleIdx="0" presStyleCnt="1">
        <dgm:presLayoutVars>
          <dgm:bulletEnabled val="1"/>
        </dgm:presLayoutVars>
      </dgm:prSet>
      <dgm:spPr/>
    </dgm:pt>
  </dgm:ptLst>
  <dgm:cxnLst>
    <dgm:cxn modelId="{0AE44A29-8334-4F1A-AC37-E3AD8A333A0C}" type="presOf" srcId="{40FC06D8-5316-45B5-84C0-4DEE5B4CCEB0}" destId="{4515070F-9432-4C5D-AA0E-39CBC894067C}" srcOrd="1" destOrd="0" presId="urn:microsoft.com/office/officeart/2005/8/layout/vList4"/>
    <dgm:cxn modelId="{40DC302C-778E-4C86-8A68-848BD18CAFB6}" type="presOf" srcId="{40FC06D8-5316-45B5-84C0-4DEE5B4CCEB0}" destId="{6E71EBDD-CCDD-46A3-8948-6F528CB6AE10}" srcOrd="0" destOrd="0" presId="urn:microsoft.com/office/officeart/2005/8/layout/vList4"/>
    <dgm:cxn modelId="{5505D74A-2BE1-493E-B550-E451CE46A6B0}" srcId="{4183DB26-6885-4789-8ED2-165F5E4D791C}" destId="{40FC06D8-5316-45B5-84C0-4DEE5B4CCEB0}" srcOrd="0" destOrd="0" parTransId="{757F2F57-9FBA-4E53-BDBF-6C230119B859}" sibTransId="{DE59A6E9-91CE-4CBC-97DB-7DC163F97D60}"/>
    <dgm:cxn modelId="{8BF4D8AB-FDA5-4628-B99A-0934D01075A2}" type="presOf" srcId="{4183DB26-6885-4789-8ED2-165F5E4D791C}" destId="{C91055E4-A1BF-4894-A840-502D3D7CAAF7}" srcOrd="0" destOrd="0" presId="urn:microsoft.com/office/officeart/2005/8/layout/vList4"/>
    <dgm:cxn modelId="{7F1AEE37-E52D-4A28-865F-E01F1C613722}" type="presParOf" srcId="{C91055E4-A1BF-4894-A840-502D3D7CAAF7}" destId="{A0449DDA-1ACB-4743-8C15-278AA39FD4DA}" srcOrd="0" destOrd="0" presId="urn:microsoft.com/office/officeart/2005/8/layout/vList4"/>
    <dgm:cxn modelId="{D741157E-5B93-4589-8835-F9797BCFFA7B}" type="presParOf" srcId="{A0449DDA-1ACB-4743-8C15-278AA39FD4DA}" destId="{6E71EBDD-CCDD-46A3-8948-6F528CB6AE10}" srcOrd="0" destOrd="0" presId="urn:microsoft.com/office/officeart/2005/8/layout/vList4"/>
    <dgm:cxn modelId="{948127B9-1237-44F3-A710-6656DF726E32}" type="presParOf" srcId="{A0449DDA-1ACB-4743-8C15-278AA39FD4DA}" destId="{1939DC96-E2C1-4490-AE6A-76854E3FB6CA}" srcOrd="1" destOrd="0" presId="urn:microsoft.com/office/officeart/2005/8/layout/vList4"/>
    <dgm:cxn modelId="{59E64EC2-EAF5-404C-9DC9-473AB5C0332C}" type="presParOf" srcId="{A0449DDA-1ACB-4743-8C15-278AA39FD4DA}" destId="{4515070F-9432-4C5D-AA0E-39CBC894067C}" srcOrd="2" destOrd="0" presId="urn:microsoft.com/office/officeart/2005/8/layout/vList4"/>
  </dgm:cxnLst>
  <dgm:bg>
    <a:gradFill>
      <a:gsLst>
        <a:gs pos="0">
          <a:schemeClr val="accent5">
            <a:lumMod val="67000"/>
          </a:schemeClr>
        </a:gs>
        <a:gs pos="79580">
          <a:srgbClr val="B0C6DA"/>
        </a:gs>
        <a:gs pos="71440">
          <a:srgbClr val="B7C7D5"/>
        </a:gs>
        <a:gs pos="52000">
          <a:schemeClr val="accent3">
            <a:lumMod val="60000"/>
            <a:lumOff val="40000"/>
          </a:schemeClr>
        </a:gs>
        <a:gs pos="100000">
          <a:schemeClr val="accent5">
            <a:lumMod val="60000"/>
            <a:lumOff val="40000"/>
          </a:schemeClr>
        </a:gs>
      </a:gsLst>
      <a:lin ang="162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EADDA-8817-4B62-812B-F4D9401E4D7F}">
      <dsp:nvSpPr>
        <dsp:cNvPr id="0" name=""/>
        <dsp:cNvSpPr/>
      </dsp:nvSpPr>
      <dsp:spPr>
        <a:xfrm>
          <a:off x="2467033" y="395011"/>
          <a:ext cx="4443346" cy="861065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Alaa Mohammed</a:t>
          </a:r>
        </a:p>
      </dsp:txBody>
      <dsp:txXfrm>
        <a:off x="2467033" y="395011"/>
        <a:ext cx="4443346" cy="861065"/>
      </dsp:txXfrm>
    </dsp:sp>
    <dsp:sp modelId="{1FF0B044-846A-4481-96C8-0BFCFE0E9249}">
      <dsp:nvSpPr>
        <dsp:cNvPr id="0" name=""/>
        <dsp:cNvSpPr/>
      </dsp:nvSpPr>
      <dsp:spPr>
        <a:xfrm>
          <a:off x="2161826" y="3036229"/>
          <a:ext cx="3974799" cy="1051920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Asmaa</a:t>
          </a: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Bedawi</a:t>
          </a: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61826" y="3036229"/>
        <a:ext cx="3974799" cy="1051920"/>
      </dsp:txXfrm>
    </dsp:sp>
    <dsp:sp modelId="{28F745D9-D251-463F-8A5D-1F1409E58FE9}">
      <dsp:nvSpPr>
        <dsp:cNvPr id="0" name=""/>
        <dsp:cNvSpPr/>
      </dsp:nvSpPr>
      <dsp:spPr>
        <a:xfrm>
          <a:off x="6826118" y="1567459"/>
          <a:ext cx="3978502" cy="1036904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Zainab </a:t>
          </a: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Usamh</a:t>
          </a:r>
          <a:endParaRPr lang="en-US" sz="4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26118" y="1567459"/>
        <a:ext cx="3978502" cy="1036904"/>
      </dsp:txXfrm>
    </dsp:sp>
    <dsp:sp modelId="{57E8A4DA-F694-4255-B91B-7B1C1D655E41}">
      <dsp:nvSpPr>
        <dsp:cNvPr id="0" name=""/>
        <dsp:cNvSpPr/>
      </dsp:nvSpPr>
      <dsp:spPr>
        <a:xfrm>
          <a:off x="7325467" y="3033268"/>
          <a:ext cx="4601651" cy="875282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Ghada</a:t>
          </a:r>
          <a:r>
            <a:rPr lang="en-US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Ibrahim</a:t>
          </a:r>
        </a:p>
      </dsp:txBody>
      <dsp:txXfrm>
        <a:off x="7325467" y="3033268"/>
        <a:ext cx="4601651" cy="875282"/>
      </dsp:txXfrm>
    </dsp:sp>
    <dsp:sp modelId="{DA59A4DC-67E0-4E98-A8A7-9C165F457BE7}">
      <dsp:nvSpPr>
        <dsp:cNvPr id="0" name=""/>
        <dsp:cNvSpPr/>
      </dsp:nvSpPr>
      <dsp:spPr>
        <a:xfrm>
          <a:off x="1366155" y="1673830"/>
          <a:ext cx="3848481" cy="1021177"/>
        </a:xfrm>
        <a:prstGeom prst="rect">
          <a:avLst/>
        </a:prstGeom>
        <a:blipFill rotWithShape="0">
          <a:blip xmlns:r="http://schemas.openxmlformats.org/officeDocument/2006/relationships" r:embed="rId1">
            <a:alphaModFix amt="81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/>
            <a:t>Noha</a:t>
          </a:r>
          <a:r>
            <a:rPr lang="en-US" sz="4000" b="1" kern="1200" dirty="0"/>
            <a:t> Sayed </a:t>
          </a:r>
        </a:p>
      </dsp:txBody>
      <dsp:txXfrm>
        <a:off x="1366155" y="1673830"/>
        <a:ext cx="3848481" cy="1021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F8BF3-FE42-4668-BA9D-2F4AEE21D8E9}">
      <dsp:nvSpPr>
        <dsp:cNvPr id="0" name=""/>
        <dsp:cNvSpPr/>
      </dsp:nvSpPr>
      <dsp:spPr>
        <a:xfrm>
          <a:off x="5250390" y="1320162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D3E69F-93C7-40C4-A211-D158CD743463}">
      <dsp:nvSpPr>
        <dsp:cNvPr id="0" name=""/>
        <dsp:cNvSpPr/>
      </dsp:nvSpPr>
      <dsp:spPr>
        <a:xfrm>
          <a:off x="5127072" y="0"/>
          <a:ext cx="1937854" cy="103704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27072" y="0"/>
        <a:ext cx="1937854" cy="1037048"/>
      </dsp:txXfrm>
    </dsp:sp>
    <dsp:sp modelId="{1292621E-3C25-4F23-834E-382BA905FC69}">
      <dsp:nvSpPr>
        <dsp:cNvPr id="0" name=""/>
        <dsp:cNvSpPr/>
      </dsp:nvSpPr>
      <dsp:spPr>
        <a:xfrm>
          <a:off x="5746481" y="1558683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26B0AB6-7320-404A-8330-71213B9A32C5}">
      <dsp:nvSpPr>
        <dsp:cNvPr id="0" name=""/>
        <dsp:cNvSpPr/>
      </dsp:nvSpPr>
      <dsp:spPr>
        <a:xfrm>
          <a:off x="7646283" y="985195"/>
          <a:ext cx="1832153" cy="11407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project draws data from various CSV files and an Excel workbook containing:</a:t>
          </a:r>
        </a:p>
      </dsp:txBody>
      <dsp:txXfrm>
        <a:off x="7646283" y="985195"/>
        <a:ext cx="1832153" cy="1140753"/>
      </dsp:txXfrm>
    </dsp:sp>
    <dsp:sp modelId="{68E098C9-57F4-4524-AA2C-96DD4EB33B8E}">
      <dsp:nvSpPr>
        <dsp:cNvPr id="0" name=""/>
        <dsp:cNvSpPr/>
      </dsp:nvSpPr>
      <dsp:spPr>
        <a:xfrm>
          <a:off x="5868390" y="2095356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0DF491F-0772-4A94-A0CF-8281372A7042}">
      <dsp:nvSpPr>
        <dsp:cNvPr id="0" name=""/>
        <dsp:cNvSpPr/>
      </dsp:nvSpPr>
      <dsp:spPr>
        <a:xfrm>
          <a:off x="7822452" y="2437063"/>
          <a:ext cx="1796919" cy="12185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Call records</a:t>
          </a:r>
        </a:p>
      </dsp:txBody>
      <dsp:txXfrm>
        <a:off x="7822452" y="2437063"/>
        <a:ext cx="1796919" cy="1218531"/>
      </dsp:txXfrm>
    </dsp:sp>
    <dsp:sp modelId="{7FEA67A7-C07A-48C4-B322-48CA32228A6E}">
      <dsp:nvSpPr>
        <dsp:cNvPr id="0" name=""/>
        <dsp:cNvSpPr/>
      </dsp:nvSpPr>
      <dsp:spPr>
        <a:xfrm>
          <a:off x="5525213" y="2525731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156261E-31F8-44F3-9A7E-82DFF8751567}">
      <dsp:nvSpPr>
        <dsp:cNvPr id="0" name=""/>
        <dsp:cNvSpPr/>
      </dsp:nvSpPr>
      <dsp:spPr>
        <a:xfrm>
          <a:off x="7056282" y="4070414"/>
          <a:ext cx="1937854" cy="111482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Abandoned calls</a:t>
          </a:r>
        </a:p>
      </dsp:txBody>
      <dsp:txXfrm>
        <a:off x="7056282" y="4070414"/>
        <a:ext cx="1937854" cy="1114827"/>
      </dsp:txXfrm>
    </dsp:sp>
    <dsp:sp modelId="{641C90FE-51C6-435F-A8DA-7A2D02D8800B}">
      <dsp:nvSpPr>
        <dsp:cNvPr id="0" name=""/>
        <dsp:cNvSpPr/>
      </dsp:nvSpPr>
      <dsp:spPr>
        <a:xfrm>
          <a:off x="4975567" y="2525731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A9D5F0E-625D-403D-A16A-C0D6E005E364}">
      <dsp:nvSpPr>
        <dsp:cNvPr id="0" name=""/>
        <dsp:cNvSpPr/>
      </dsp:nvSpPr>
      <dsp:spPr>
        <a:xfrm>
          <a:off x="3206835" y="4070414"/>
          <a:ext cx="1937854" cy="111482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Agent details</a:t>
          </a:r>
        </a:p>
      </dsp:txBody>
      <dsp:txXfrm>
        <a:off x="3206835" y="4070414"/>
        <a:ext cx="1937854" cy="1114827"/>
      </dsp:txXfrm>
    </dsp:sp>
    <dsp:sp modelId="{12F7561D-A70B-46BE-9184-A0750B5A3E53}">
      <dsp:nvSpPr>
        <dsp:cNvPr id="0" name=""/>
        <dsp:cNvSpPr/>
      </dsp:nvSpPr>
      <dsp:spPr>
        <a:xfrm>
          <a:off x="4632391" y="2095356"/>
          <a:ext cx="1691218" cy="169142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682A0C0-2E80-4224-AA26-CDDB83326299}">
      <dsp:nvSpPr>
        <dsp:cNvPr id="0" name=""/>
        <dsp:cNvSpPr/>
      </dsp:nvSpPr>
      <dsp:spPr>
        <a:xfrm>
          <a:off x="2572628" y="2437063"/>
          <a:ext cx="1796919" cy="12185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Department information</a:t>
          </a:r>
        </a:p>
      </dsp:txBody>
      <dsp:txXfrm>
        <a:off x="2572628" y="2437063"/>
        <a:ext cx="1796919" cy="1218531"/>
      </dsp:txXfrm>
    </dsp:sp>
    <dsp:sp modelId="{EDF3A9CF-BE39-468B-9340-ACD7702C09F3}">
      <dsp:nvSpPr>
        <dsp:cNvPr id="0" name=""/>
        <dsp:cNvSpPr/>
      </dsp:nvSpPr>
      <dsp:spPr>
        <a:xfrm>
          <a:off x="4754299" y="1558683"/>
          <a:ext cx="1691218" cy="1691425"/>
        </a:xfrm>
        <a:prstGeom prst="ellipse">
          <a:avLst/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7C31987-2F0E-4B0E-A820-40B13424A058}">
      <dsp:nvSpPr>
        <dsp:cNvPr id="0" name=""/>
        <dsp:cNvSpPr/>
      </dsp:nvSpPr>
      <dsp:spPr>
        <a:xfrm>
          <a:off x="2713562" y="985195"/>
          <a:ext cx="1832153" cy="11407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rPr>
            <a:t>Customer surveys</a:t>
          </a:r>
        </a:p>
      </dsp:txBody>
      <dsp:txXfrm>
        <a:off x="2713562" y="985195"/>
        <a:ext cx="1832153" cy="11407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1EBDD-CCDD-46A3-8948-6F528CB6AE10}">
      <dsp:nvSpPr>
        <dsp:cNvPr id="0" name=""/>
        <dsp:cNvSpPr/>
      </dsp:nvSpPr>
      <dsp:spPr>
        <a:xfrm>
          <a:off x="0" y="0"/>
          <a:ext cx="12192001" cy="5167313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dashboard delivers essential insights into call </a:t>
          </a:r>
          <a:r>
            <a:rPr lang="en-GB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center</a:t>
          </a:r>
          <a:r>
            <a:rPr lang="en-GB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performance, helping managers identify trends, track KPIs, and </a:t>
          </a:r>
          <a:r>
            <a:rPr lang="en-GB" sz="32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analyze</a:t>
          </a:r>
          <a:r>
            <a:rPr lang="en-GB" sz="3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efficiency across departments and time intervals. It enables proactive decision-making by clearly presenting the data.</a:t>
          </a:r>
          <a:endParaRPr lang="en-US" sz="32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5131" y="0"/>
        <a:ext cx="9236869" cy="5167313"/>
      </dsp:txXfrm>
    </dsp:sp>
    <dsp:sp modelId="{1939DC96-E2C1-4490-AE6A-76854E3FB6CA}">
      <dsp:nvSpPr>
        <dsp:cNvPr id="0" name=""/>
        <dsp:cNvSpPr/>
      </dsp:nvSpPr>
      <dsp:spPr>
        <a:xfrm>
          <a:off x="328438" y="565262"/>
          <a:ext cx="2243474" cy="41338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2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3.6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4.0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4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5.3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6:25.6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1:12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1:13.0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9T03:41:13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F6C25-FD06-457D-A97D-3EE13F5C26D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381D7-77F5-4ACA-8A91-97620E4D7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4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282C-E606-4A83-8C5F-B8184254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36EC3-3CDD-4138-9464-AB3CAC6EF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228F2-240C-43DD-943B-0E2FE57E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DCAF0-89AE-4860-A6B0-131E46CE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279F8-EC55-418B-BB23-B4760416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0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868-D689-4B43-8680-A375C934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CD193-BF41-4148-97D0-FEB0333CF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12961-9A5D-4FED-86F5-AAED51B3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F3C9A-D22A-47A9-9CA2-75DF7FA6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EC046-1EAD-4A4A-9037-1BB9F5E2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9B5EB-D0F0-402C-8B4F-6B8A50048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9D0C6-0B31-4776-A222-5F2929CD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369A-C0EB-4620-9C13-136C3BC7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0890-F7A7-4B93-AE8A-A8C3FBD3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AD64-0F48-4A41-91A4-C28DC24A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7478-D1D7-4BF8-829E-A2C19CEB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125A-DC1A-4DC3-92DD-B6EFEE86A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9FE2F-7420-4C72-AE06-8213002B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BA5AF-359D-43D9-99C6-E27868A1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B9C39-3ED8-483E-A3BA-7BB785D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4D97-F59E-4D60-A3DE-1809AFDC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A55D7-94B1-44FD-A7B7-A81FB4BD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5EF6-E29E-4C4A-9130-FDCC55F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40EE-8126-4D2A-91A4-C34913F8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A64F-B0F5-4B32-82A3-C17F5F12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9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C37B-42AB-4754-80BA-7F09F86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18682-A2AA-44E8-8FB4-F625C4FA5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64C81-537A-4113-96C3-8713956B3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DC457-705E-4DE7-A244-4C04A6B4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56EC-ECF7-42F5-A77B-768E6F38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876BE-2DE0-4515-823C-81CD4F7E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0BA6-D5BA-4C3A-A233-9EC9A29B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AB501-AD94-4BAF-86FD-2F7909D28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56933-F5EE-4533-B9AA-5E463C7B4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BDAB5-4C3F-402F-8B0B-9A5DB6B86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691BC-440F-414D-9176-B4D324C81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AA4E1-02CD-4DC2-BF38-02560D2B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4F65A-47B3-49F2-99FD-978B58F3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1B361-62CC-4C2B-A051-4D43F478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D71D-58FC-4077-AD4A-74CE9D48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8C65B-62D6-4397-828B-C60E326E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5C569-0296-4D97-B461-38D56945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ACE60-3A1D-4B84-9839-A700A64B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96EDF-0B36-44C1-87DD-EA761219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6CCD9-D552-437F-A014-F791C7EF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3D836-F42D-44D5-B534-BD2D1C55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0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C9AA-38DE-4E04-B146-E766556D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2138-6B65-4B78-86F4-EE0031AC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8109A-B05F-45EE-8213-F018A0642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1D5E9-404E-4CEC-9FFC-1B0954FB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3262F-092A-4AE1-9B9A-20C30C31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E4237-11E7-4DDA-92A1-544CC0F4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1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6833-F898-40E5-AD2E-718FD3F6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344E2-E4B8-4F2E-93C5-B180AA7FE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6EC21-A2CB-4A58-85D2-79C749B46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4C276-9CF0-4784-841D-3E632212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D9A0E-86D1-43BF-8611-A29E212E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5AC4D-0245-41BD-8547-90D761F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8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806A01-71BB-4D6B-BC1B-94DB8A47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61666-F075-46BB-8F5F-DFCDBB6A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D38C-F773-4810-BECB-83C7F6409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FC546-D1DC-4CBC-8882-44E944FDD9CC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4FD2-E78C-4E9C-8396-3D6DFCAD8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CAE9A-C0C2-41E8-8AEE-9A9F6F54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95DC4-3B9F-4A00-80AF-C2736356A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4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xhere.com/en/photo/1550089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alaaessam799_bikestore-database-analysis-using-sql-activity-7246642439363416064-YrGz/?utm_source=share&amp;utm_medium=member_desktop" TargetMode="External"/><Relationship Id="rId3" Type="http://schemas.openxmlformats.org/officeDocument/2006/relationships/hyperlink" Target="https://www.lrostaffing.com/using-the-right-references/" TargetMode="External"/><Relationship Id="rId7" Type="http://schemas.openxmlformats.org/officeDocument/2006/relationships/hyperlink" Target="https://harpa.ai/welcome" TargetMode="External"/><Relationship Id="rId12" Type="http://schemas.openxmlformats.org/officeDocument/2006/relationships/hyperlink" Target="https://github.com/rupsa723/call-center-dashboard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cel-bonanza.ck.page/002d99cc48" TargetMode="External"/><Relationship Id="rId11" Type="http://schemas.openxmlformats.org/officeDocument/2006/relationships/hyperlink" Target="https://datatoinfolabs.com/call-center-data-analysis-in-power-bi-dashboard-project/#:~:text=Through%20this%20article%20you%20will%20get%20an%20understanding%20of%20how" TargetMode="External"/><Relationship Id="rId5" Type="http://schemas.openxmlformats.org/officeDocument/2006/relationships/hyperlink" Target="https://gamma.app/" TargetMode="External"/><Relationship Id="rId10" Type="http://schemas.openxmlformats.org/officeDocument/2006/relationships/hyperlink" Target="https://medium.com/@rahmaarditap/analyzing-call-center-performance-a-comprehensive-dashboard-with-power-bi-0fb8aed889b2#:~:text=T%20he%20Call%20Center%20Performance%20Dashboard%20is%20designed%20to%20present" TargetMode="External"/><Relationship Id="rId4" Type="http://schemas.openxmlformats.org/officeDocument/2006/relationships/hyperlink" Target="https://chatgpt.com/" TargetMode="External"/><Relationship Id="rId9" Type="http://schemas.openxmlformats.org/officeDocument/2006/relationships/hyperlink" Target="https://github.com/piyush5ingh/PWC_task_Call_center_solution_Power_B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8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89CE-6DE7-41AE-AE64-ED859A491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0581" y="186371"/>
            <a:ext cx="12689206" cy="640715"/>
          </a:xfrm>
          <a:ln>
            <a:solidFill>
              <a:schemeClr val="accent1">
                <a:lumMod val="50000"/>
              </a:schemeClr>
            </a:solidFill>
          </a:ln>
          <a:effectLst>
            <a:reflection blurRad="6350" stA="52000" endPos="55000" dir="5400000" sy="-100000" algn="bl" rotWithShape="0"/>
            <a:softEdge rad="31750"/>
          </a:effectLst>
        </p:spPr>
        <p:txBody>
          <a:bodyPr>
            <a:normAutofit fontScale="90000"/>
          </a:bodyPr>
          <a:lstStyle/>
          <a:p>
            <a:br>
              <a:rPr lang="en-US" b="1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bg1"/>
                  </a:bgClr>
                </a:pattFill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Power Pi Engineer Track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79217-8B9D-4F20-9B22-B789A3907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E722-3D31-4FE8-A5F8-B74D0A46D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839"/>
            <a:ext cx="12192000" cy="47291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DA758B-557E-480A-85AC-3BFEC1A74F81}"/>
              </a:ext>
            </a:extLst>
          </p:cNvPr>
          <p:cNvSpPr/>
          <p:nvPr/>
        </p:nvSpPr>
        <p:spPr>
          <a:xfrm>
            <a:off x="4514850" y="1762125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B8308A-2976-4253-BB0B-C23653CEAF52}"/>
              </a:ext>
            </a:extLst>
          </p:cNvPr>
          <p:cNvSpPr/>
          <p:nvPr/>
        </p:nvSpPr>
        <p:spPr>
          <a:xfrm>
            <a:off x="0" y="741361"/>
            <a:ext cx="12192000" cy="1387477"/>
          </a:xfrm>
          <a:prstGeom prst="roundRect">
            <a:avLst/>
          </a:prstGeom>
          <a:blipFill>
            <a:blip r:embed="rId5">
              <a:alphaModFix amt="81000"/>
            </a:blip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Final Graduation Project</a:t>
            </a:r>
          </a:p>
        </p:txBody>
      </p:sp>
    </p:spTree>
    <p:extLst>
      <p:ext uri="{BB962C8B-B14F-4D97-AF65-F5344CB8AC3E}">
        <p14:creationId xmlns:p14="http://schemas.microsoft.com/office/powerpoint/2010/main" val="140109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4E93-2CA0-4107-8E42-8C44BB75B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/>
          <a:lstStyle/>
          <a:p>
            <a:pPr lvl="0"/>
            <a:endParaRPr lang="en-GB" b="1" dirty="0">
              <a:solidFill>
                <a:srgbClr val="2F5496"/>
              </a:solidFill>
              <a:latin typeface="Calibri Light" pitchFamily="34"/>
              <a:cs typeface="Times New Roman" pitchFamily="1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A89F2-54AA-444F-87F6-F58A8A2787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325562"/>
            <a:ext cx="11353800" cy="4851401"/>
          </a:xfrm>
        </p:spPr>
        <p:txBody>
          <a:bodyPr/>
          <a:lstStyle/>
          <a:p>
            <a:pPr marL="0" lvl="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Import the call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into Power BI from various CSV files and an Excel workbook containing: (Abandoned, Agents, Calls, Departments,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Forecast,and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Surveys) sheets. </a:t>
            </a:r>
          </a:p>
          <a:p>
            <a:pPr marL="0" lv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38540-4621-4809-A44A-8AFBE006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39923"/>
            <a:ext cx="3957639" cy="49180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D819D-0228-4531-8CE7-567B0C8F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9" y="1901823"/>
            <a:ext cx="4615345" cy="49561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08D68-E48C-4C11-A7F7-86E7DD78303C}"/>
              </a:ext>
            </a:extLst>
          </p:cNvPr>
          <p:cNvSpPr/>
          <p:nvPr/>
        </p:nvSpPr>
        <p:spPr>
          <a:xfrm>
            <a:off x="0" y="167084"/>
            <a:ext cx="10277475" cy="9913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Preprocessing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1D7D1-A7BA-4FC2-910E-7FC1D8DE2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84" y="2219326"/>
            <a:ext cx="3673541" cy="47192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9A0D-FBAF-4EB9-AC7C-68032F57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8"/>
            <a:ext cx="12192000" cy="1038224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B087-496C-47AC-831E-F07AE826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" y="1031875"/>
            <a:ext cx="12192000" cy="6172200"/>
          </a:xfrm>
          <a:pattFill prst="pct2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Data Before Modelling</a:t>
            </a:r>
            <a:r>
              <a:rPr lang="ar-EG" dirty="0"/>
              <a:t> 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FC802-DF1B-4DE6-92A4-FDE1326463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593851"/>
            <a:ext cx="12120563" cy="55594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62FB0A-D195-4591-9D1E-36B53602AA11}"/>
              </a:ext>
            </a:extLst>
          </p:cNvPr>
          <p:cNvSpPr/>
          <p:nvPr/>
        </p:nvSpPr>
        <p:spPr>
          <a:xfrm>
            <a:off x="0" y="-6349"/>
            <a:ext cx="4867275" cy="10382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 </a:t>
            </a:r>
          </a:p>
        </p:txBody>
      </p:sp>
    </p:spTree>
    <p:extLst>
      <p:ext uri="{BB962C8B-B14F-4D97-AF65-F5344CB8AC3E}">
        <p14:creationId xmlns:p14="http://schemas.microsoft.com/office/powerpoint/2010/main" val="294268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9A0D-FBAF-4EB9-AC7C-68032F57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8"/>
            <a:ext cx="12192000" cy="1038224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B087-496C-47AC-831E-F07AE826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1875"/>
            <a:ext cx="12192000" cy="6216650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Data After  Modelling</a:t>
            </a:r>
            <a:r>
              <a:rPr lang="ar-EG" dirty="0"/>
              <a:t> :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62FB0A-D195-4591-9D1E-36B53602AA11}"/>
              </a:ext>
            </a:extLst>
          </p:cNvPr>
          <p:cNvSpPr/>
          <p:nvPr/>
        </p:nvSpPr>
        <p:spPr>
          <a:xfrm>
            <a:off x="0" y="-6349"/>
            <a:ext cx="4867275" cy="1038224"/>
          </a:xfrm>
          <a:prstGeom prst="ellipse">
            <a:avLst/>
          </a:prstGeom>
          <a:gradFill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7CF2B-43CB-4C0E-8093-EABBB878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318"/>
            <a:ext cx="12191999" cy="58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94B4-5275-423E-BED7-966703C2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379044-2D6A-428A-B606-68861D23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2500"/>
            <a:ext cx="12192000" cy="5905500"/>
          </a:xfrm>
          <a:blipFill>
            <a:blip r:embed="rId2">
              <a:alphaModFix amt="49000"/>
            </a:blip>
            <a:tile tx="0" ty="0" sx="100000" sy="100000" flip="none" algn="tl"/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>
            <a:normAutofit fontScale="77500" lnSpcReduction="20000"/>
          </a:bodyPr>
          <a:lstStyle/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actual call volumes compare to forecasted volumes by department?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relationship between AHT and call abandonment rates?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percentage of calls are abandoned, and how does it vary by time of day?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 specific intervals with higher abandonment rates?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key KPIs trend over selected months or years?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current performance compare to the same period last year?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Performance (Future)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performance metrics for individual agents?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 agents who consistently underperform or excel?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customer survey results correlate with AHT and abandonment rates?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patterns in feedback suggest areas for improvement?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staffing be optimized based on forecasted call volumes?</a:t>
            </a:r>
          </a:p>
          <a:p>
            <a:pPr marL="0" lvl="0" indent="0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peak call times for resource allocation?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9BACF4-1DD9-4A90-A83C-219165B614F7}"/>
              </a:ext>
            </a:extLst>
          </p:cNvPr>
          <p:cNvSpPr/>
          <p:nvPr/>
        </p:nvSpPr>
        <p:spPr bwMode="auto">
          <a:xfrm>
            <a:off x="1" y="0"/>
            <a:ext cx="12192000" cy="952500"/>
          </a:xfrm>
          <a:prstGeom prst="roundRect">
            <a:avLst/>
          </a:prstGeom>
          <a:pattFill prst="pct75">
            <a:fgClr>
              <a:schemeClr val="tx2">
                <a:lumMod val="60000"/>
                <a:lumOff val="4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rgbClr val="333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Questions Phase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C350-5F9B-4E4A-885A-C134281E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743075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13B879-A814-4C44-BD42-A6192DBCB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" y="1857373"/>
            <a:ext cx="11087101" cy="4895852"/>
          </a:xfrm>
          <a:scene3d>
            <a:camera prst="orthographicFront"/>
            <a:lightRig rig="threePt" dir="t"/>
          </a:scene3d>
          <a:sp3d extrusionH="76200">
            <a:extrusionClr>
              <a:srgbClr val="FFC000"/>
            </a:extrusion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675DAE-B969-4926-9B30-96F2D8654A5F}"/>
              </a:ext>
            </a:extLst>
          </p:cNvPr>
          <p:cNvSpPr/>
          <p:nvPr/>
        </p:nvSpPr>
        <p:spPr>
          <a:xfrm>
            <a:off x="0" y="-15874"/>
            <a:ext cx="5067300" cy="1857374"/>
          </a:xfrm>
          <a:prstGeom prst="ellipse">
            <a:avLst/>
          </a:prstGeom>
          <a:solidFill>
            <a:schemeClr val="accent3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69694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D0D4-4857-4C31-A11F-5F6C9935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C83EC9-A453-464E-B04F-3B9D71029D04}"/>
              </a:ext>
            </a:extLst>
          </p:cNvPr>
          <p:cNvSpPr/>
          <p:nvPr/>
        </p:nvSpPr>
        <p:spPr>
          <a:xfrm>
            <a:off x="0" y="0"/>
            <a:ext cx="12192000" cy="8964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DAX Formulas: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8FA3D-5CD2-4FFA-B88F-129B7948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6470"/>
            <a:ext cx="12192000" cy="5961530"/>
          </a:xfrm>
          <a:blipFill>
            <a:blip r:embed="rId2">
              <a:alphaModFix amt="49000"/>
            </a:blip>
            <a:tile tx="0" ty="0" sx="100000" sy="100000" flip="none" algn="tl"/>
          </a:blipFill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1. Calls Answered: CALCULATE(COUNTROWS('Fact Calls’))</a:t>
            </a:r>
          </a:p>
          <a:p>
            <a:r>
              <a:rPr lang="en-US" b="1" dirty="0"/>
              <a:t>2. Forecast Calls: CALCULATE(SUM('Fact Forecast'\[Forecast Calls\]))</a:t>
            </a:r>
          </a:p>
          <a:p>
            <a:r>
              <a:rPr lang="en-US" b="1" dirty="0"/>
              <a:t>3. Abandoned Calls: CALCULATE(COUNTROWS('Fact Abandoned Calls’))</a:t>
            </a:r>
          </a:p>
          <a:p>
            <a:r>
              <a:rPr lang="en-US" b="1" dirty="0"/>
              <a:t>4. Abandoned Percentage: DIVIDE(\[Abandoned Calls\],\[Calls Answered\],0)</a:t>
            </a:r>
          </a:p>
          <a:p>
            <a:r>
              <a:rPr lang="en-US" b="1" dirty="0"/>
              <a:t>5. Total Talk Time: CALCULATE(SUM('Fact Calls'\[Talk Time\]))</a:t>
            </a:r>
          </a:p>
          <a:p>
            <a:r>
              <a:rPr lang="en-US" b="1" dirty="0"/>
              <a:t>6. Total Hold Time: CALCULATE(SUM('Fact Calls'\[Hold Time\]))</a:t>
            </a:r>
          </a:p>
          <a:p>
            <a:r>
              <a:rPr lang="en-US" b="1" dirty="0"/>
              <a:t>7. Total ACW Time: CALCULATE(SUM('Fact Calls'\[ACW Time\]))</a:t>
            </a:r>
          </a:p>
          <a:p>
            <a:r>
              <a:rPr lang="en-US" b="1" dirty="0"/>
              <a:t>8. AHT (Average Handling Time): DIVIDE(SUMX('Fact Calls', \[Total Talk Time\] + \[Total Hold Time\] + \[Total ACW Time\]),\[Calls Answered\],0)</a:t>
            </a:r>
          </a:p>
          <a:p>
            <a:r>
              <a:rPr lang="en-US" b="1" dirty="0"/>
              <a:t>9. Actual to Forecast Percentage: DIVIDE(\[Calls Answered\],\[Forecast Calls\],0)</a:t>
            </a:r>
          </a:p>
          <a:p>
            <a:r>
              <a:rPr lang="en-US" b="1" dirty="0"/>
              <a:t>10. Calls Answered Previous Year: CALCULATE(\[Calls Answered\], SAMEPERIODLASTYEAR('Calendar'\[Date\]))</a:t>
            </a:r>
          </a:p>
          <a:p>
            <a:r>
              <a:rPr lang="en-US" b="1" dirty="0"/>
              <a:t>11. Actual to Forecast Percentage Same Period Last Year: CALCULATE(\[Actual to Forecast %\], SAMEPERIODLASTYEAR('Calendar'\[Date\]))</a:t>
            </a:r>
          </a:p>
          <a:p>
            <a:r>
              <a:rPr lang="en-US" b="1" dirty="0"/>
              <a:t>12. Abandoned Percentage Same Period Last Year: CALCULATE(\[Abandoned Percentage\], SAMEPERIODLASTYEAR('Calendar'\[Date\]))</a:t>
            </a:r>
          </a:p>
          <a:p>
            <a:r>
              <a:rPr lang="en-US" b="1" dirty="0"/>
              <a:t>13. Selected Date: SELECTEDVALUE('Calendar'\[Date\])</a:t>
            </a:r>
          </a:p>
        </p:txBody>
      </p:sp>
    </p:spTree>
    <p:extLst>
      <p:ext uri="{BB962C8B-B14F-4D97-AF65-F5344CB8AC3E}">
        <p14:creationId xmlns:p14="http://schemas.microsoft.com/office/powerpoint/2010/main" val="374907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33337" y="-34925"/>
            <a:ext cx="12125325" cy="7048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EF028BD-653D-4654-A86B-1F8B38931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9925"/>
            <a:ext cx="12172950" cy="6188074"/>
          </a:xfrm>
        </p:spPr>
      </p:pic>
    </p:spTree>
    <p:extLst>
      <p:ext uri="{BB962C8B-B14F-4D97-AF65-F5344CB8AC3E}">
        <p14:creationId xmlns:p14="http://schemas.microsoft.com/office/powerpoint/2010/main" val="306988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-1" y="12700"/>
            <a:ext cx="12125325" cy="704850"/>
          </a:xfrm>
          <a:prstGeom prst="roundRect">
            <a:avLst/>
          </a:prstGeom>
          <a:blipFill dpi="0" rotWithShape="1">
            <a:blip r:embed="rId2">
              <a:alphaModFix amt="39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8C3A1C-2CD6-4ECE-A5EC-784A9E976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717550"/>
            <a:ext cx="12192001" cy="6127749"/>
          </a:xfrm>
        </p:spPr>
      </p:pic>
    </p:spTree>
    <p:extLst>
      <p:ext uri="{BB962C8B-B14F-4D97-AF65-F5344CB8AC3E}">
        <p14:creationId xmlns:p14="http://schemas.microsoft.com/office/powerpoint/2010/main" val="2764841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-1" y="12700"/>
            <a:ext cx="12192000" cy="704850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9BDE11-E8E3-48DA-99C2-FD35F4F59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7550"/>
            <a:ext cx="12191999" cy="6140450"/>
          </a:xfrm>
        </p:spPr>
      </p:pic>
    </p:spTree>
    <p:extLst>
      <p:ext uri="{BB962C8B-B14F-4D97-AF65-F5344CB8AC3E}">
        <p14:creationId xmlns:p14="http://schemas.microsoft.com/office/powerpoint/2010/main" val="98810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60E6-FC07-481C-B9F5-47E71C7A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C3A14A-676A-4EBD-9761-9A9216DF40C6}"/>
              </a:ext>
            </a:extLst>
          </p:cNvPr>
          <p:cNvSpPr/>
          <p:nvPr/>
        </p:nvSpPr>
        <p:spPr>
          <a:xfrm>
            <a:off x="-1" y="12700"/>
            <a:ext cx="12125325" cy="7048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625C9B-78E3-4990-864B-8DC1AA9F9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7550"/>
            <a:ext cx="12191999" cy="6140450"/>
          </a:xfrm>
        </p:spPr>
      </p:pic>
    </p:spTree>
    <p:extLst>
      <p:ext uri="{BB962C8B-B14F-4D97-AF65-F5344CB8AC3E}">
        <p14:creationId xmlns:p14="http://schemas.microsoft.com/office/powerpoint/2010/main" val="274869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B61F-AB4E-40AB-883C-C06D5092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r>
              <a:rPr lang="en-US" dirty="0"/>
              <a:t>Team Members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710A9-FAF8-4CF4-B0D6-6B06A694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10780" y="365125"/>
            <a:ext cx="15473025" cy="9217025"/>
          </a:xfrm>
          <a:noFill/>
          <a:effectLst>
            <a:reflection blurRad="50800" endPos="65000" dist="508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3CE236-F6CC-41B3-9D60-0143661EE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771377"/>
              </p:ext>
            </p:extLst>
          </p:nvPr>
        </p:nvGraphicFramePr>
        <p:xfrm>
          <a:off x="-419101" y="1778000"/>
          <a:ext cx="15363826" cy="600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A1EA7E-652D-46E1-83F9-4280763DD7D0}"/>
              </a:ext>
            </a:extLst>
          </p:cNvPr>
          <p:cNvSpPr/>
          <p:nvPr/>
        </p:nvSpPr>
        <p:spPr>
          <a:xfrm>
            <a:off x="-1" y="0"/>
            <a:ext cx="15162246" cy="118745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Team Members </a:t>
            </a:r>
          </a:p>
        </p:txBody>
      </p:sp>
    </p:spTree>
    <p:extLst>
      <p:ext uri="{BB962C8B-B14F-4D97-AF65-F5344CB8AC3E}">
        <p14:creationId xmlns:p14="http://schemas.microsoft.com/office/powerpoint/2010/main" val="187604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AFA-7590-4F8F-9279-A1AC42AE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"/>
            <a:ext cx="11239500" cy="16906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F3CE-5BC5-4036-A9D6-341CE55B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1735302"/>
            <a:ext cx="12192000" cy="5167310"/>
          </a:xfr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u="sng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Interpreting results: </a:t>
            </a:r>
            <a:endParaRPr lang="en-US" sz="2000" u="sng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Recommendations: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GB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1. Improve Call Handling Efficiency                                              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GB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Enhance Resolution Rates</a:t>
            </a:r>
            <a:endParaRPr lang="ar-EG" sz="3200" kern="1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GB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Optimize Interaction Quality</a:t>
            </a:r>
            <a:endParaRPr lang="ar-EG" sz="3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3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Increase Answered call Rate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Efficient Call Handling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3200" b="1" kern="1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Personalized Service and Feedback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BC0BDE6E-80F6-4FC8-B511-AD1CFA66641F}"/>
              </a:ext>
            </a:extLst>
          </p:cNvPr>
          <p:cNvSpPr/>
          <p:nvPr/>
        </p:nvSpPr>
        <p:spPr>
          <a:xfrm>
            <a:off x="-142874" y="0"/>
            <a:ext cx="5210174" cy="1646077"/>
          </a:xfrm>
          <a:prstGeom prst="verticalScroll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9583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3958-62DC-4468-AAC9-EA0B3E13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19076"/>
            <a:ext cx="12192001" cy="1834355"/>
          </a:xfrm>
          <a:solidFill>
            <a:schemeClr val="tx2">
              <a:lumMod val="60000"/>
              <a:lumOff val="40000"/>
              <a:alpha val="83000"/>
            </a:schemeClr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79311-5A3D-451D-922C-B92B1F5104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284231"/>
              </p:ext>
            </p:extLst>
          </p:nvPr>
        </p:nvGraphicFramePr>
        <p:xfrm>
          <a:off x="-3" y="1690686"/>
          <a:ext cx="12192001" cy="516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C26AED1-26AB-4D9A-8015-3482F5FEF65B}"/>
              </a:ext>
            </a:extLst>
          </p:cNvPr>
          <p:cNvSpPr/>
          <p:nvPr/>
        </p:nvSpPr>
        <p:spPr>
          <a:xfrm>
            <a:off x="0" y="-75407"/>
            <a:ext cx="3952875" cy="16906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622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2C41-41A5-48E2-9268-A2DC4CBD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64CB-F41E-4BBB-B41F-75FF4A4D2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325"/>
            <a:ext cx="6534150" cy="4211638"/>
          </a:xfrm>
        </p:spPr>
        <p:txBody>
          <a:bodyPr/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ACE64C-AA78-403A-8FF9-096E778E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95247" y="0"/>
            <a:ext cx="5396753" cy="6858000"/>
          </a:xfrm>
          <a:prstGeom prst="rect">
            <a:avLst/>
          </a:prstGeom>
          <a:noFill/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04FA115-2500-4E51-8EDF-82AA2F99A6B8}"/>
              </a:ext>
            </a:extLst>
          </p:cNvPr>
          <p:cNvSpPr/>
          <p:nvPr/>
        </p:nvSpPr>
        <p:spPr>
          <a:xfrm flipH="1">
            <a:off x="0" y="0"/>
            <a:ext cx="3486150" cy="160020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References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A3515-E797-437D-A30A-72D563E40D71}"/>
              </a:ext>
            </a:extLst>
          </p:cNvPr>
          <p:cNvSpPr txBox="1"/>
          <p:nvPr/>
        </p:nvSpPr>
        <p:spPr>
          <a:xfrm>
            <a:off x="0" y="1819274"/>
            <a:ext cx="75057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endParaRPr lang="en-US" dirty="0">
              <a:hlinkClick r:id="rId4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 err="1">
                <a:hlinkClick r:id="rId4"/>
              </a:rPr>
              <a:t>ChatGPT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5"/>
              </a:rPr>
              <a:t>https://gamma.app/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6"/>
              </a:rPr>
              <a:t>https://excel-bonanza.ck.page/002d99cc48</a:t>
            </a: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7"/>
              </a:rPr>
              <a:t>https://harpa.ai/welcome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 err="1">
                <a:hlinkClick r:id="rId8"/>
              </a:rPr>
              <a:t>YrGz</a:t>
            </a:r>
            <a:r>
              <a:rPr lang="en-US" dirty="0">
                <a:hlinkClick r:id="rId8"/>
              </a:rPr>
              <a:t>/?utm_source=share&amp;utm_medium=member_desktop</a:t>
            </a:r>
            <a:r>
              <a:rPr lang="en-US" dirty="0">
                <a:hlinkClick r:id="rId9"/>
              </a:rPr>
              <a:t>https://github.com/piyush5ingh/</a:t>
            </a:r>
            <a:r>
              <a:rPr lang="en-US" dirty="0" err="1">
                <a:hlinkClick r:id="rId9"/>
              </a:rPr>
              <a:t>PWC_task_Call_center_solution_Power_BI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10"/>
              </a:rPr>
              <a:t>https://medium.com/@rahmaarditap/analyzing-call-center-performance-a-comprehensive-dashboard-with-power-bi-0fb8aed889b2#:~:text=T%20he%20Call%20Center%20Performance%20Dashboard%20is%20designed%20to%20present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11"/>
              </a:rPr>
              <a:t>https://datatoinfolabs.com/call-center-data-analysis-in-power-bi-dashboard-project/#:~:text=Through%20this%20article%20you%20will%20get%20an%20understanding%20of%20how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hlinkClick r:id="rId12"/>
              </a:rPr>
              <a:t>https://github.com/rupsa723/call-center-dashboard</a:t>
            </a:r>
            <a:endParaRPr lang="ar-EG" dirty="0"/>
          </a:p>
          <a:p>
            <a:pPr marL="342900" indent="-342900">
              <a:buFont typeface="+mj-lt"/>
              <a:buAutoNum type="arabicParenR"/>
            </a:pPr>
            <a:endParaRPr lang="ar-EG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tion mark against red wall">
            <a:extLst>
              <a:ext uri="{FF2B5EF4-FFF2-40B4-BE49-F238E27FC236}">
                <a16:creationId xmlns:a16="http://schemas.microsoft.com/office/drawing/2014/main" id="{612F0C66-8628-4DAE-96AA-4EB71493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875" cy="6858000"/>
          </a:xfrm>
        </p:spPr>
      </p:pic>
    </p:spTree>
    <p:extLst>
      <p:ext uri="{BB962C8B-B14F-4D97-AF65-F5344CB8AC3E}">
        <p14:creationId xmlns:p14="http://schemas.microsoft.com/office/powerpoint/2010/main" val="15889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AEC1AD-C07F-4518-AB30-49A46A587496}"/>
                  </a:ext>
                </a:extLst>
              </p14:cNvPr>
              <p14:cNvContentPartPr/>
              <p14:nvPr/>
            </p14:nvContentPartPr>
            <p14:xfrm>
              <a:off x="2698581" y="133562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AEC1AD-C07F-4518-AB30-49A46A5874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9581" y="132662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ED58C5B-02A5-462D-90C2-22E590656A32}"/>
              </a:ext>
            </a:extLst>
          </p:cNvPr>
          <p:cNvGrpSpPr/>
          <p:nvPr/>
        </p:nvGrpSpPr>
        <p:grpSpPr>
          <a:xfrm>
            <a:off x="1317621" y="2761228"/>
            <a:ext cx="360" cy="360"/>
            <a:chOff x="1317621" y="276122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D5B8F6-EA82-4B91-8414-5C3D2414959A}"/>
                    </a:ext>
                  </a:extLst>
                </p14:cNvPr>
                <p14:cNvContentPartPr/>
                <p14:nvPr/>
              </p14:nvContentPartPr>
              <p14:xfrm>
                <a:off x="1317621" y="276122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D5B8F6-EA82-4B91-8414-5C3D241495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8981" y="27522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EEB6BE-729F-4EE0-BD52-C4B62C7B6013}"/>
                    </a:ext>
                  </a:extLst>
                </p14:cNvPr>
                <p14:cNvContentPartPr/>
                <p14:nvPr/>
              </p14:nvContentPartPr>
              <p14:xfrm>
                <a:off x="1317621" y="276122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EEB6BE-729F-4EE0-BD52-C4B62C7B60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8981" y="27522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46585C-3BED-4E21-8E70-852CD4D1BB4B}"/>
                    </a:ext>
                  </a:extLst>
                </p14:cNvPr>
                <p14:cNvContentPartPr/>
                <p14:nvPr/>
              </p14:nvContentPartPr>
              <p14:xfrm>
                <a:off x="1317621" y="276122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46585C-3BED-4E21-8E70-852CD4D1BB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8981" y="27522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C84F2A-177B-4CD4-BC19-0D6F10251D42}"/>
              </a:ext>
            </a:extLst>
          </p:cNvPr>
          <p:cNvGrpSpPr/>
          <p:nvPr/>
        </p:nvGrpSpPr>
        <p:grpSpPr>
          <a:xfrm>
            <a:off x="1909461" y="743788"/>
            <a:ext cx="360" cy="360"/>
            <a:chOff x="1909461" y="7437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C27E13-F173-44FE-8B61-42C811833E8E}"/>
                    </a:ext>
                  </a:extLst>
                </p14:cNvPr>
                <p14:cNvContentPartPr/>
                <p14:nvPr/>
              </p14:nvContentPartPr>
              <p14:xfrm>
                <a:off x="1909461" y="74378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C27E13-F173-44FE-8B61-42C811833E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0461" y="735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5C21FD-A96B-4EC8-920C-D2F67D736797}"/>
                    </a:ext>
                  </a:extLst>
                </p14:cNvPr>
                <p14:cNvContentPartPr/>
                <p14:nvPr/>
              </p14:nvContentPartPr>
              <p14:xfrm>
                <a:off x="1909461" y="74378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5C21FD-A96B-4EC8-920C-D2F67D7367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0461" y="735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73F79-9021-4B67-8F95-F070795CB3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1280" cy="68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0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D54858-783B-4A9F-B1C6-6D4249F050FA}"/>
                  </a:ext>
                </a:extLst>
              </p14:cNvPr>
              <p14:cNvContentPartPr/>
              <p14:nvPr/>
            </p14:nvContentPartPr>
            <p14:xfrm>
              <a:off x="4876581" y="468866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D54858-783B-4A9F-B1C6-6D4249F050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7941" y="4679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1CB9C7-1E8B-46DD-868E-867208FC202E}"/>
                  </a:ext>
                </a:extLst>
              </p14:cNvPr>
              <p14:cNvContentPartPr/>
              <p14:nvPr/>
            </p14:nvContentPartPr>
            <p14:xfrm>
              <a:off x="3451341" y="469730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1CB9C7-1E8B-46DD-868E-867208FC20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2701" y="4688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D14DA9-681E-452E-B88E-B6F2372171E6}"/>
                  </a:ext>
                </a:extLst>
              </p14:cNvPr>
              <p14:cNvContentPartPr/>
              <p14:nvPr/>
            </p14:nvContentPartPr>
            <p14:xfrm>
              <a:off x="1748181" y="392618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D14DA9-681E-452E-B88E-B6F2372171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181" y="39175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14EF06-4E49-4691-B818-9065159DF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859" cy="6858000"/>
          </a:xfrm>
        </p:spPr>
      </p:pic>
    </p:spTree>
    <p:extLst>
      <p:ext uri="{BB962C8B-B14F-4D97-AF65-F5344CB8AC3E}">
        <p14:creationId xmlns:p14="http://schemas.microsoft.com/office/powerpoint/2010/main" val="107001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0">
              <a:schemeClr val="accent3">
                <a:lumMod val="40000"/>
                <a:lumOff val="60000"/>
              </a:schemeClr>
            </a:gs>
            <a:gs pos="32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8DF0-96D5-4C02-8578-5327E31D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0"/>
            <a:ext cx="12134849" cy="1604963"/>
          </a:xfrm>
          <a:blipFill>
            <a:blip r:embed="rId2">
              <a:alphaModFix amt="44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Could you guess our problem!!</a:t>
            </a:r>
          </a:p>
        </p:txBody>
      </p:sp>
      <p:sp>
        <p:nvSpPr>
          <p:cNvPr id="35" name="AutoShape 10">
            <a:extLst>
              <a:ext uri="{FF2B5EF4-FFF2-40B4-BE49-F238E27FC236}">
                <a16:creationId xmlns:a16="http://schemas.microsoft.com/office/drawing/2014/main" id="{BD2A2D88-C3D4-4702-A6DC-4167D8CB08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FEC1CCC-BE1B-4188-A649-FE38F157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04963"/>
            <a:ext cx="12115800" cy="51673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</p:pic>
    </p:spTree>
    <p:extLst>
      <p:ext uri="{BB962C8B-B14F-4D97-AF65-F5344CB8AC3E}">
        <p14:creationId xmlns:p14="http://schemas.microsoft.com/office/powerpoint/2010/main" val="302175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E469-242A-456C-B39E-9099D819AD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7E59-9D90-474E-B0AE-7F3641DCD1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825625"/>
            <a:ext cx="12192000" cy="5032374"/>
          </a:xfrm>
          <a:blipFill>
            <a:blip r:embed="rId3">
              <a:alphaModFix amt="44000"/>
            </a:blip>
            <a:tile tx="0" ty="0" sx="100000" sy="100000" flip="none" algn="tl"/>
          </a:blipFill>
        </p:spPr>
        <p:txBody>
          <a:bodyPr/>
          <a:lstStyle/>
          <a:p>
            <a:pPr lvl="0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Questions Phase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	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 lvl="0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pPr lvl="0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5BC086-7F9A-401A-AE17-FE037F3197BE}"/>
              </a:ext>
            </a:extLst>
          </p:cNvPr>
          <p:cNvSpPr/>
          <p:nvPr/>
        </p:nvSpPr>
        <p:spPr>
          <a:xfrm>
            <a:off x="114300" y="-1"/>
            <a:ext cx="4305300" cy="1825625"/>
          </a:xfrm>
          <a:prstGeom prst="ellips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333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4D8DA9F1-6B5E-4C43-AA0D-41D3ADC4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91225" cy="1057276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DEFC-FDC0-4133-868F-1514295D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574"/>
            <a:ext cx="12144374" cy="5686425"/>
          </a:xfr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Project Title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Call Center Performance Dashboard </a:t>
            </a:r>
          </a:p>
          <a:p>
            <a:r>
              <a:rPr lang="en-US" b="1" dirty="0"/>
              <a:t>Objective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comprehensive Power BI dashboard to analyze and visualize key performance indicators (KPIs) for call center.</a:t>
            </a:r>
          </a:p>
          <a:p>
            <a:r>
              <a:rPr lang="en-US" b="1" dirty="0"/>
              <a:t>Target Audience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Center Managers, Data Analysts, Operations Team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C3519C-FBDF-412C-83D0-0378A4C7867E}"/>
              </a:ext>
            </a:extLst>
          </p:cNvPr>
          <p:cNvSpPr/>
          <p:nvPr/>
        </p:nvSpPr>
        <p:spPr>
          <a:xfrm>
            <a:off x="0" y="0"/>
            <a:ext cx="12192000" cy="1066800"/>
          </a:xfrm>
          <a:prstGeom prst="roundRect">
            <a:avLst/>
          </a:prstGeom>
          <a:blipFill>
            <a:blip r:embed="rId2">
              <a:alphaModFix amt="44000"/>
            </a:blip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4800" dirty="0"/>
          </a:p>
        </p:txBody>
      </p:sp>
      <p:pic>
        <p:nvPicPr>
          <p:cNvPr id="6" name="Graphic 5" descr="List with solid fill">
            <a:extLst>
              <a:ext uri="{FF2B5EF4-FFF2-40B4-BE49-F238E27FC236}">
                <a16:creationId xmlns:a16="http://schemas.microsoft.com/office/drawing/2014/main" id="{9DC4230C-FA82-4FD3-B5EF-8B2A0E8D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5625" y="-114299"/>
            <a:ext cx="17049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9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5EDCF44-F2C2-4D55-B0ED-414C3435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802"/>
            <a:ext cx="12115801" cy="1495822"/>
          </a:xfr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5425-240B-407A-88AD-62D0C546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1999" cy="5032375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333F70"/>
                </a:solidFill>
                <a:uFillTx/>
                <a:latin typeface="Unbounded Bold" pitchFamily="34"/>
                <a:ea typeface="Unbounded Bold" pitchFamily="34"/>
                <a:cs typeface="Unbounded Bold" pitchFamily="34"/>
              </a:rPr>
              <a:t>Call Duration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ts val="23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333F70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The call duration is tracking within the target range, allowing ample time to address the customer's concerns.</a:t>
            </a:r>
          </a:p>
          <a:p>
            <a:pPr marL="0" indent="0">
              <a:lnSpc>
                <a:spcPts val="2375"/>
              </a:lnSpc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333F70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333F70"/>
                </a:solidFill>
                <a:uFillTx/>
                <a:latin typeface="Unbounded Bold" pitchFamily="34"/>
                <a:ea typeface="Unbounded Bold" pitchFamily="34"/>
                <a:cs typeface="Unbounded Bold" pitchFamily="34"/>
              </a:rPr>
              <a:t>Hold Time</a:t>
            </a:r>
            <a:endParaRPr lang="en-US" dirty="0">
              <a:solidFill>
                <a:srgbClr val="333F70"/>
              </a:solidFill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333F70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The customer has been on hold for only a brief period, minimizing frustration and maintaining engagement.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333F70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333F70"/>
                </a:solidFill>
                <a:uFillTx/>
                <a:latin typeface="Unbounded Bold" pitchFamily="34"/>
                <a:ea typeface="Unbounded Bold" pitchFamily="34"/>
                <a:cs typeface="Unbounded Bold" pitchFamily="34"/>
              </a:rPr>
              <a:t>First Call Resolution</a:t>
            </a:r>
            <a:endParaRPr lang="en-US" dirty="0">
              <a:solidFill>
                <a:srgbClr val="333F70"/>
              </a:solidFill>
              <a:latin typeface="Open Sans" pitchFamily="34"/>
              <a:ea typeface="Open Sans" pitchFamily="34"/>
              <a:cs typeface="Open Sans" pitchFamily="34"/>
            </a:endParaRPr>
          </a:p>
          <a:p>
            <a:pPr>
              <a:lnSpc>
                <a:spcPts val="2375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333F70"/>
                </a:solidFill>
                <a:uFillTx/>
                <a:latin typeface="Open Sans" pitchFamily="34"/>
                <a:ea typeface="Open Sans" pitchFamily="34"/>
                <a:cs typeface="Open Sans" pitchFamily="34"/>
              </a:rPr>
              <a:t>The representative is working to resolve the issue on the first call, avoiding the need for repeat contacts.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endParaRPr lang="en-US" dirty="0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6BCD88CD-9B3A-49B0-A099-E7979EB8B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25" y="329802"/>
            <a:ext cx="2066924" cy="1325563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82B9DCB-B8DF-45A2-994B-467E2240120B}"/>
              </a:ext>
            </a:extLst>
          </p:cNvPr>
          <p:cNvSpPr/>
          <p:nvPr/>
        </p:nvSpPr>
        <p:spPr>
          <a:xfrm>
            <a:off x="2200274" y="414931"/>
            <a:ext cx="8220076" cy="1325563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 </a:t>
            </a:r>
          </a:p>
        </p:txBody>
      </p:sp>
    </p:spTree>
    <p:extLst>
      <p:ext uri="{BB962C8B-B14F-4D97-AF65-F5344CB8AC3E}">
        <p14:creationId xmlns:p14="http://schemas.microsoft.com/office/powerpoint/2010/main" val="241069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E97E-CB4B-4348-948F-2292509C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5124450" cy="13374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2957EC-474F-46E3-8640-74644ADA6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6674"/>
            <a:ext cx="12192000" cy="7136394"/>
          </a:xfrm>
          <a:pattFill prst="dash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6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35E5-25DC-47F8-988C-ACFB5DF0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7625"/>
            <a:ext cx="12192000" cy="6905625"/>
          </a:xfrm>
          <a:blipFill dpi="0" rotWithShape="1">
            <a:blip r:embed="rId2">
              <a:alphaModFix amt="37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/>
          </a:p>
          <a:p>
            <a:pPr>
              <a:buFont typeface="+mj-lt"/>
              <a:buAutoNum type="arabicPeriod"/>
            </a:pPr>
            <a:endParaRPr lang="en-US" sz="2000" b="1" dirty="0"/>
          </a:p>
          <a:p>
            <a:pPr>
              <a:buFont typeface="+mj-lt"/>
              <a:buAutoNum type="arabicPeriod"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Overall Call Center Performance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How has the total volume of calls (answered and missed) changed compared to the same period last year?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What is the trend in customer satisfaction (CSAT), and how does it compare to last year?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What is the first call resolution (FCR) rate this year versus last year?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Has the average handle time (AHT) improved or worsened compared to last year?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Department-Level Performance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Which departments are handling the most calls, and how does their performance compare (AHT, CSAT, FCR)?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Are any departments experiencing more missed calls, and why?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Hourly Performance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What are the busiest hours of the day, and how is performance (AHT, CSAT, FCR) during these times?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Are there specific hours with consistently lower customer satisfaction or resolution rates?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Performance Trends and Improvements</a:t>
            </a:r>
            <a:r>
              <a:rPr lang="en-US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/>
              <a:t>How does overall performance this year compare to last year? What areas have improved or declined?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1F19CAC-DB9E-4AD8-AD38-D2CEC06E8025}"/>
              </a:ext>
            </a:extLst>
          </p:cNvPr>
          <p:cNvSpPr/>
          <p:nvPr/>
        </p:nvSpPr>
        <p:spPr>
          <a:xfrm>
            <a:off x="-104775" y="-47625"/>
            <a:ext cx="4981575" cy="1873250"/>
          </a:xfrm>
          <a:prstGeom prst="star5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Questions </a:t>
            </a:r>
          </a:p>
        </p:txBody>
      </p:sp>
    </p:spTree>
    <p:extLst>
      <p:ext uri="{BB962C8B-B14F-4D97-AF65-F5344CB8AC3E}">
        <p14:creationId xmlns:p14="http://schemas.microsoft.com/office/powerpoint/2010/main" val="68699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0B004B-4C82-4B45-AC2B-F0E76DB29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176966"/>
              </p:ext>
            </p:extLst>
          </p:nvPr>
        </p:nvGraphicFramePr>
        <p:xfrm>
          <a:off x="0" y="1672759"/>
          <a:ext cx="12192000" cy="518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94A4B70-4B1F-491E-9FAA-50709D3D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0329"/>
            <a:ext cx="10220324" cy="1502429"/>
          </a:xfrm>
          <a:prstGeom prst="ellipse">
            <a:avLst/>
          </a:prstGeom>
          <a:blipFill>
            <a:blip r:embed="rId8">
              <a:alphaModFix amt="81000"/>
            </a:blip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b="1" dirty="0"/>
              <a:t>Data Acquisition and Preparation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00054-F456-45DB-89BB-7D9C3B254DE5}"/>
              </a:ext>
            </a:extLst>
          </p:cNvPr>
          <p:cNvSpPr/>
          <p:nvPr/>
        </p:nvSpPr>
        <p:spPr>
          <a:xfrm>
            <a:off x="4567237" y="2024062"/>
            <a:ext cx="2662238" cy="5810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Data Sources</a:t>
            </a:r>
          </a:p>
        </p:txBody>
      </p:sp>
    </p:spTree>
    <p:extLst>
      <p:ext uri="{BB962C8B-B14F-4D97-AF65-F5344CB8AC3E}">
        <p14:creationId xmlns:p14="http://schemas.microsoft.com/office/powerpoint/2010/main" val="195848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1031</TotalTime>
  <Words>1006</Words>
  <Application>Microsoft Office PowerPoint</Application>
  <PresentationFormat>Widescreen</PresentationFormat>
  <Paragraphs>146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Times New Roman</vt:lpstr>
      <vt:lpstr>Unbounded Bold</vt:lpstr>
      <vt:lpstr>Office Theme</vt:lpstr>
      <vt:lpstr> Power Pi Engineer Track</vt:lpstr>
      <vt:lpstr>Team Members </vt:lpstr>
      <vt:lpstr>Could you guess our problem!!</vt:lpstr>
      <vt:lpstr> </vt:lpstr>
      <vt:lpstr> </vt:lpstr>
      <vt:lpstr>    </vt:lpstr>
      <vt:lpstr>PowerPoint Presentation</vt:lpstr>
      <vt:lpstr>PowerPoint Presentation</vt:lpstr>
      <vt:lpstr>Data Acquisition and Preparation 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Power Pi Engineer Track</dc:title>
  <dc:creator>Alaa</dc:creator>
  <cp:lastModifiedBy>Alaa</cp:lastModifiedBy>
  <cp:revision>9</cp:revision>
  <dcterms:created xsi:type="dcterms:W3CDTF">2024-10-08T19:14:48Z</dcterms:created>
  <dcterms:modified xsi:type="dcterms:W3CDTF">2024-10-12T15:26:46Z</dcterms:modified>
</cp:coreProperties>
</file>